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9" r:id="rId1"/>
  </p:sldMasterIdLst>
  <p:notesMasterIdLst>
    <p:notesMasterId r:id="rId17"/>
  </p:notesMasterIdLst>
  <p:handoutMasterIdLst>
    <p:handoutMasterId r:id="rId18"/>
  </p:handoutMasterIdLst>
  <p:sldIdLst>
    <p:sldId id="351" r:id="rId2"/>
    <p:sldId id="358" r:id="rId3"/>
    <p:sldId id="359" r:id="rId4"/>
    <p:sldId id="360" r:id="rId5"/>
    <p:sldId id="361" r:id="rId6"/>
    <p:sldId id="362" r:id="rId7"/>
    <p:sldId id="364" r:id="rId8"/>
    <p:sldId id="363" r:id="rId9"/>
    <p:sldId id="373" r:id="rId10"/>
    <p:sldId id="380" r:id="rId11"/>
    <p:sldId id="270" r:id="rId12"/>
    <p:sldId id="350" r:id="rId13"/>
    <p:sldId id="354" r:id="rId14"/>
    <p:sldId id="346" r:id="rId15"/>
    <p:sldId id="381" r:id="rId16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xwell, Julie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336699"/>
    <a:srgbClr val="2D2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9976" autoAdjust="0"/>
  </p:normalViewPr>
  <p:slideViewPr>
    <p:cSldViewPr>
      <p:cViewPr varScale="1">
        <p:scale>
          <a:sx n="104" d="100"/>
          <a:sy n="104" d="100"/>
        </p:scale>
        <p:origin x="112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84" y="714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7"/>
            <a:ext cx="3067374" cy="46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6" tIns="45972" rIns="91946" bIns="45972" numCol="1" anchor="t" anchorCtr="0" compatLnSpc="1">
            <a:prstTxWarp prst="textNoShape">
              <a:avLst/>
            </a:prstTxWarp>
          </a:bodyPr>
          <a:lstStyle>
            <a:lvl1pPr defTabSz="917993">
              <a:defRPr sz="1200">
                <a:latin typeface="Calibri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106" y="7"/>
            <a:ext cx="3067374" cy="46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6" tIns="45972" rIns="91946" bIns="45972" numCol="1" anchor="t" anchorCtr="0" compatLnSpc="1">
            <a:prstTxWarp prst="textNoShape">
              <a:avLst/>
            </a:prstTxWarp>
          </a:bodyPr>
          <a:lstStyle>
            <a:lvl1pPr algn="r" defTabSz="917993">
              <a:defRPr sz="1200">
                <a:latin typeface="Calibri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8893009"/>
            <a:ext cx="3067374" cy="46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6" tIns="45972" rIns="91946" bIns="45972" numCol="1" anchor="b" anchorCtr="0" compatLnSpc="1">
            <a:prstTxWarp prst="textNoShape">
              <a:avLst/>
            </a:prstTxWarp>
          </a:bodyPr>
          <a:lstStyle>
            <a:lvl1pPr defTabSz="917993">
              <a:defRPr sz="1200">
                <a:latin typeface="Calibri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106" y="8893009"/>
            <a:ext cx="3067374" cy="46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6" tIns="45972" rIns="91946" bIns="45972" numCol="1" anchor="b" anchorCtr="0" compatLnSpc="1">
            <a:prstTxWarp prst="textNoShape">
              <a:avLst/>
            </a:prstTxWarp>
          </a:bodyPr>
          <a:lstStyle>
            <a:lvl1pPr algn="r" defTabSz="917993">
              <a:defRPr sz="1200"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62FF7E1-7CB7-471D-BAFE-F58EB5C1DA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738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7"/>
            <a:ext cx="3067374" cy="46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3" tIns="46846" rIns="93693" bIns="46846" numCol="1" anchor="t" anchorCtr="0" compatLnSpc="1">
            <a:prstTxWarp prst="textNoShape">
              <a:avLst/>
            </a:prstTxWarp>
          </a:bodyPr>
          <a:lstStyle>
            <a:lvl1pPr defTabSz="937151">
              <a:defRPr sz="1200">
                <a:latin typeface="Calibri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106" y="7"/>
            <a:ext cx="3067374" cy="46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3" tIns="46846" rIns="93693" bIns="46846" numCol="1" anchor="t" anchorCtr="0" compatLnSpc="1">
            <a:prstTxWarp prst="textNoShape">
              <a:avLst/>
            </a:prstTxWarp>
          </a:bodyPr>
          <a:lstStyle>
            <a:lvl1pPr algn="r" defTabSz="937151">
              <a:defRPr sz="1200">
                <a:latin typeface="Calibri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3263"/>
            <a:ext cx="4679950" cy="3509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350" y="4448107"/>
            <a:ext cx="5660378" cy="4213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3" tIns="46846" rIns="93693" bIns="468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8893009"/>
            <a:ext cx="3067374" cy="46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3" tIns="46846" rIns="93693" bIns="46846" numCol="1" anchor="b" anchorCtr="0" compatLnSpc="1">
            <a:prstTxWarp prst="textNoShape">
              <a:avLst/>
            </a:prstTxWarp>
          </a:bodyPr>
          <a:lstStyle>
            <a:lvl1pPr defTabSz="937151">
              <a:defRPr sz="1200">
                <a:latin typeface="Calibri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106" y="8893009"/>
            <a:ext cx="3067374" cy="46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3" tIns="46846" rIns="93693" bIns="46846" numCol="1" anchor="b" anchorCtr="0" compatLnSpc="1">
            <a:prstTxWarp prst="textNoShape">
              <a:avLst/>
            </a:prstTxWarp>
          </a:bodyPr>
          <a:lstStyle>
            <a:lvl1pPr algn="r" defTabSz="937151">
              <a:defRPr sz="1200"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7120379-3514-4259-9C47-8B4EA84FE1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126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120379-3514-4259-9C47-8B4EA84FE1F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6164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C3813D-56C0-4275-B456-918159259472}" type="slidenum">
              <a:rPr lang="en-US" smtClean="0">
                <a:latin typeface="Calibri" pitchFamily="34" charset="0"/>
                <a:ea typeface="ＭＳ Ｐゴシック" pitchFamily="34" charset="-128"/>
              </a:rPr>
              <a:pPr>
                <a:defRPr/>
              </a:pPr>
              <a:t>10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933" y="4448107"/>
            <a:ext cx="5189213" cy="4213064"/>
          </a:xfrm>
          <a:noFill/>
          <a:ln/>
        </p:spPr>
        <p:txBody>
          <a:bodyPr/>
          <a:lstStyle/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BA27BE-932B-4CBC-854D-203901846A3E}" type="slidenum">
              <a:rPr lang="en-US" smtClean="0">
                <a:latin typeface="Calibri" pitchFamily="34" charset="0"/>
                <a:ea typeface="ＭＳ Ｐゴシック" pitchFamily="34" charset="-128"/>
              </a:rPr>
              <a:pPr>
                <a:defRPr/>
              </a:pPr>
              <a:t>11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933" y="4448107"/>
            <a:ext cx="5189213" cy="4213064"/>
          </a:xfrm>
          <a:noFill/>
          <a:ln/>
        </p:spPr>
        <p:txBody>
          <a:bodyPr/>
          <a:lstStyle/>
          <a:p>
            <a:pPr eaLnBrk="1" hangingPunct="1"/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81CDA-40EE-4FA2-9BF4-DEAE4A24989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FC8F1-79B8-40C7-9C16-4015056A593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347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21A068-603B-4C12-9D86-4D9A1E5F2B6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120379-3514-4259-9C47-8B4EA84FE1F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11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120379-3514-4259-9C47-8B4EA84FE1F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154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120379-3514-4259-9C47-8B4EA84FE1F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00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120379-3514-4259-9C47-8B4EA84FE1F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1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120379-3514-4259-9C47-8B4EA84FE1F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5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120379-3514-4259-9C47-8B4EA84FE1F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753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120379-3514-4259-9C47-8B4EA84FE1F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212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120379-3514-4259-9C47-8B4EA84FE1F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5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200400"/>
            <a:ext cx="6400800" cy="24384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  <a:cs typeface="Corbel"/>
              </a:rPr>
              <a:t>Opening Slide: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latin typeface="+mn-lt"/>
                <a:cs typeface="Corbel"/>
              </a:rPr>
              <a:t>Font to use for your presentation </a:t>
            </a:r>
            <a:br>
              <a:rPr lang="en-US" sz="3600" dirty="0">
                <a:solidFill>
                  <a:schemeClr val="bg1"/>
                </a:solidFill>
                <a:latin typeface="+mn-lt"/>
                <a:cs typeface="Corbel"/>
              </a:rPr>
            </a:br>
            <a:r>
              <a:rPr lang="en-US" sz="3600" dirty="0">
                <a:solidFill>
                  <a:schemeClr val="bg1"/>
                </a:solidFill>
                <a:latin typeface="+mn-lt"/>
                <a:cs typeface="Corbel"/>
              </a:rPr>
              <a:t>is Corbel with </a:t>
            </a:r>
            <a:r>
              <a:rPr lang="en-US" sz="3600" b="1" dirty="0">
                <a:solidFill>
                  <a:schemeClr val="bg1"/>
                </a:solidFill>
                <a:latin typeface="+mn-lt"/>
                <a:cs typeface="Corbel"/>
              </a:rPr>
              <a:t>bold</a:t>
            </a:r>
            <a:r>
              <a:rPr lang="en-US" sz="3600" dirty="0">
                <a:solidFill>
                  <a:schemeClr val="bg1"/>
                </a:solidFill>
                <a:latin typeface="+mn-lt"/>
                <a:cs typeface="Corbel"/>
              </a:rPr>
              <a:t> and </a:t>
            </a:r>
            <a:r>
              <a:rPr lang="en-US" sz="3600" i="1" dirty="0">
                <a:solidFill>
                  <a:schemeClr val="bg1"/>
                </a:solidFill>
                <a:latin typeface="+mn-lt"/>
                <a:cs typeface="Corbel"/>
              </a:rPr>
              <a:t>italic</a:t>
            </a:r>
            <a:endParaRPr lang="en-US" sz="3600" i="1" dirty="0">
              <a:solidFill>
                <a:schemeClr val="bg1"/>
              </a:solidFill>
              <a:latin typeface="Georgia"/>
              <a:cs typeface="Georgia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7A3F4A-3436-194B-B9D7-16C84796E7EF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D6FEE-9B3C-46C6-882C-CD41BC61A3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white logo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504" y="100699"/>
            <a:ext cx="3968908" cy="2432998"/>
          </a:xfrm>
          <a:prstGeom prst="rect">
            <a:avLst/>
          </a:prstGeom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1539" y="6342632"/>
            <a:ext cx="9142461" cy="533310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Tagline-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092" y="6475282"/>
            <a:ext cx="2413816" cy="19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48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742950" indent="-285750">
              <a:buFont typeface="Arial" panose="020B0604020202020204" pitchFamily="34" charset="0"/>
              <a:buChar char="•"/>
              <a:defRPr sz="2800"/>
            </a:lvl2pPr>
            <a:lvl3pPr>
              <a:defRPr sz="2800"/>
            </a:lvl3pPr>
            <a:lvl4pPr marL="1600200" indent="-228600">
              <a:buFont typeface="Arial" panose="020B0604020202020204" pitchFamily="34" charset="0"/>
              <a:buChar char="•"/>
              <a:defRPr sz="2800"/>
            </a:lvl4pPr>
            <a:lvl5pPr marL="2057400" indent="-228600">
              <a:buFont typeface="Arial" panose="020B0604020202020204" pitchFamily="34" charset="0"/>
              <a:buChar char="•"/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34CDA1-7381-42A2-A22D-52A4531AA8A2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0A419-9A24-4945-BC26-80C7DD813C7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338927"/>
            <a:ext cx="9144000" cy="533400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Tagline-whi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092" y="6475282"/>
            <a:ext cx="2413816" cy="199530"/>
          </a:xfrm>
          <a:prstGeom prst="rect">
            <a:avLst/>
          </a:prstGeom>
        </p:spPr>
      </p:pic>
      <p:pic>
        <p:nvPicPr>
          <p:cNvPr id="9" name="Picture 8" descr="Nichols_Shield_WHITE_(CutOutN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46" y="165466"/>
            <a:ext cx="860614" cy="127226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6934200" cy="114300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1252270"/>
            <a:ext cx="9144000" cy="30220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537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34CDA1-7381-42A2-A22D-52A4531AA8A2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58C29-91E2-4C5C-86AF-BA1011A46D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338927"/>
            <a:ext cx="9144000" cy="533400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6934200" cy="114300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 descr="Nichols_Shield_WHITE_(CutOutN)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46" y="165466"/>
            <a:ext cx="860614" cy="1272266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1252270"/>
            <a:ext cx="9144000" cy="30220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Tagline-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092" y="6475282"/>
            <a:ext cx="2413816" cy="19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93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34CDA1-7381-42A2-A22D-52A4531AA8A2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D6FEE-9B3C-46C6-882C-CD41BC61A3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6934200" cy="114300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 descr="Nichols_Shield_WHITE_(CutOutN)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46" y="165466"/>
            <a:ext cx="860614" cy="1272266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1252270"/>
            <a:ext cx="9144000" cy="30220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338927"/>
            <a:ext cx="9144000" cy="533400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 descr="Tagline-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092" y="6475282"/>
            <a:ext cx="2413816" cy="19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73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D6FEE-9B3C-46C6-882C-CD41BC61A3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  <a:cs typeface="Corbel"/>
              </a:rPr>
              <a:t>Font to use for your presentation </a:t>
            </a:r>
            <a:br>
              <a:rPr lang="en-US" sz="1800" dirty="0">
                <a:solidFill>
                  <a:schemeClr val="bg1"/>
                </a:solidFill>
                <a:latin typeface="+mn-lt"/>
                <a:cs typeface="Corbel"/>
              </a:rPr>
            </a:br>
            <a:r>
              <a:rPr lang="en-US" sz="1800" dirty="0">
                <a:solidFill>
                  <a:schemeClr val="bg1"/>
                </a:solidFill>
                <a:latin typeface="+mn-lt"/>
                <a:cs typeface="Corbel"/>
              </a:rPr>
              <a:t>is Corbel with </a:t>
            </a:r>
            <a:r>
              <a:rPr lang="en-US" sz="1800" b="1" dirty="0">
                <a:solidFill>
                  <a:schemeClr val="bg1"/>
                </a:solidFill>
                <a:latin typeface="+mn-lt"/>
                <a:cs typeface="Corbel"/>
              </a:rPr>
              <a:t>bold</a:t>
            </a:r>
            <a:r>
              <a:rPr lang="en-US" sz="1800" dirty="0">
                <a:solidFill>
                  <a:schemeClr val="bg1"/>
                </a:solidFill>
                <a:latin typeface="+mn-lt"/>
                <a:cs typeface="Corbel"/>
              </a:rPr>
              <a:t> and </a:t>
            </a:r>
            <a:endParaRPr lang="en-US" sz="1800" i="1" dirty="0">
              <a:solidFill>
                <a:schemeClr val="bg1"/>
              </a:solidFill>
              <a:latin typeface="+mn-lt"/>
              <a:cs typeface="Corbe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252270"/>
            <a:ext cx="9144000" cy="30220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Nichols_Shield_WHITE_(CutOutN)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46" y="165466"/>
            <a:ext cx="860614" cy="127226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791729" y="242193"/>
            <a:ext cx="709827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rbel"/>
                <a:cs typeface="Corbel"/>
              </a:rPr>
              <a:t>Area for Title of Slide in </a:t>
            </a:r>
            <a:br>
              <a:rPr lang="en-US" sz="2800" b="1" dirty="0">
                <a:solidFill>
                  <a:schemeClr val="bg1"/>
                </a:solidFill>
                <a:latin typeface="Corbel"/>
                <a:cs typeface="Corbel"/>
              </a:rPr>
            </a:br>
            <a:r>
              <a:rPr lang="en-US" sz="2800" b="1" dirty="0">
                <a:solidFill>
                  <a:schemeClr val="bg1"/>
                </a:solidFill>
                <a:latin typeface="Corbel"/>
                <a:cs typeface="Corbel"/>
              </a:rPr>
              <a:t>28 pt. Corbel Bold</a:t>
            </a:r>
          </a:p>
          <a:p>
            <a:r>
              <a:rPr lang="en-US" sz="2800" b="1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</a:p>
          <a:p>
            <a:endParaRPr lang="en-US" sz="2800" b="1" dirty="0">
              <a:solidFill>
                <a:schemeClr val="bg1"/>
              </a:solidFill>
              <a:latin typeface="Corbel"/>
              <a:cs typeface="Corbel"/>
            </a:endParaRPr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6338927"/>
            <a:ext cx="9144000" cy="533400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Tagline-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092" y="6475282"/>
            <a:ext cx="2413816" cy="19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39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BED6FEE-9B3C-46C6-882C-CD41BC61A3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9142462" cy="1470478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50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creativecommons.org/licenses/by-nc-sa/3.0/" TargetMode="External"/><Relationship Id="rId4" Type="http://schemas.openxmlformats.org/officeDocument/2006/relationships/hyperlink" Target="https://www.peoplemattersglobal.com/blog/life-at-work/6-tips-to-deal-with-your-emotions-during-a-job-search-2662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enago.com/academy/tips-on-writing-a-resume-for-an-industrial-research-job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ransgriot.blogspot.com/2009/12/african-american-transsisterhood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990600" y="3505200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  <a:latin typeface="+mn-lt"/>
              </a:rPr>
              <a:t>New Hire Practices</a:t>
            </a:r>
            <a:br>
              <a:rPr lang="en-US" dirty="0">
                <a:solidFill>
                  <a:schemeClr val="bg1"/>
                </a:solidFill>
                <a:latin typeface="+mn-lt"/>
              </a:rPr>
            </a:br>
            <a:br>
              <a:rPr lang="en-US" dirty="0">
                <a:solidFill>
                  <a:schemeClr val="bg1"/>
                </a:solidFill>
                <a:latin typeface="+mn-lt"/>
              </a:rPr>
            </a:b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14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>
          <a:prstGeom prst="rect">
            <a:avLst/>
          </a:prstGeo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/>
              <a:t>Don’t:</a:t>
            </a:r>
            <a:endParaRPr lang="en-US" b="1" u="sng" dirty="0"/>
          </a:p>
          <a:p>
            <a:pPr eaLnBrk="1" hangingPunct="1"/>
            <a:r>
              <a:rPr lang="en-US" sz="2200" dirty="0"/>
              <a:t>Ask personal or discriminatory questions.</a:t>
            </a:r>
          </a:p>
          <a:p>
            <a:pPr eaLnBrk="1" hangingPunct="1"/>
            <a:r>
              <a:rPr lang="en-US" sz="2200" dirty="0"/>
              <a:t>Dominate the interview.  Allow the candidate to do most of the talking.  </a:t>
            </a:r>
          </a:p>
          <a:p>
            <a:pPr eaLnBrk="1" hangingPunct="1"/>
            <a:r>
              <a:rPr lang="en-US" sz="2200" dirty="0"/>
              <a:t>Leave with questions – probe to get answers.</a:t>
            </a:r>
          </a:p>
          <a:p>
            <a:pPr eaLnBrk="1" hangingPunct="1"/>
            <a:r>
              <a:rPr lang="en-US" sz="2200" dirty="0"/>
              <a:t>Multi-task.  Give the candidate your undivided attention. </a:t>
            </a:r>
          </a:p>
          <a:p>
            <a:pPr eaLnBrk="1" hangingPunct="1"/>
            <a:endParaRPr lang="en-US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600" b="1" dirty="0"/>
              <a:t>Do:</a:t>
            </a:r>
          </a:p>
          <a:p>
            <a:pPr eaLnBrk="1" hangingPunct="1"/>
            <a:r>
              <a:rPr lang="en-US" sz="2200" dirty="0"/>
              <a:t>Prepare in advanced and know what information you are looking for.</a:t>
            </a:r>
          </a:p>
          <a:p>
            <a:pPr eaLnBrk="1" hangingPunct="1"/>
            <a:r>
              <a:rPr lang="en-US" sz="2200" dirty="0"/>
              <a:t>Establish rapport with the candidate.</a:t>
            </a:r>
          </a:p>
          <a:p>
            <a:pPr eaLnBrk="1" hangingPunct="1"/>
            <a:r>
              <a:rPr lang="en-US" sz="2200" dirty="0"/>
              <a:t>Get the candidate to give specific examples of his/her experience.</a:t>
            </a:r>
          </a:p>
          <a:p>
            <a:pPr eaLnBrk="1" hangingPunct="1"/>
            <a:r>
              <a:rPr lang="en-US" sz="2200" dirty="0"/>
              <a:t>Keep the discussion on track by focusing on job related information.</a:t>
            </a:r>
          </a:p>
          <a:p>
            <a:pPr eaLnBrk="1" hangingPunct="1"/>
            <a:endParaRPr lang="en-US" dirty="0"/>
          </a:p>
        </p:txBody>
      </p:sp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Interview Best Practices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627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501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The interviewer’s goals are to:</a:t>
            </a:r>
          </a:p>
          <a:p>
            <a:endParaRPr lang="en-US" sz="2400" dirty="0"/>
          </a:p>
          <a:p>
            <a:r>
              <a:rPr lang="en-US" sz="2400" dirty="0"/>
              <a:t>Assess skills, knowledge and behaviors to make sound hiring decisions.</a:t>
            </a:r>
          </a:p>
          <a:p>
            <a:r>
              <a:rPr lang="en-US" sz="2400" dirty="0"/>
              <a:t>Provide information about the job and College culture.</a:t>
            </a:r>
          </a:p>
          <a:p>
            <a:r>
              <a:rPr lang="en-US" sz="2400" dirty="0"/>
              <a:t>Portray a professional impression of the College.</a:t>
            </a:r>
          </a:p>
          <a:p>
            <a:r>
              <a:rPr lang="en-US" sz="2400" dirty="0"/>
              <a:t>Create a positive candidate experience.</a:t>
            </a:r>
          </a:p>
          <a:p>
            <a:r>
              <a:rPr lang="en-US" sz="2400" dirty="0"/>
              <a:t>Avoid legal pitfalls.</a:t>
            </a:r>
          </a:p>
        </p:txBody>
      </p:sp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Interview Objectives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800" dirty="0"/>
              <a:t>		      		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endParaRPr lang="en-US" dirty="0"/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 and Costs for </a:t>
            </a:r>
            <a:r>
              <a:rPr lang="en-US" sz="3200" dirty="0"/>
              <a:t>Nichols College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4294967295"/>
          </p:nvPr>
        </p:nvSpPr>
        <p:spPr>
          <a:xfrm>
            <a:off x="4572000" y="1981200"/>
            <a:ext cx="4267200" cy="396240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/>
          <a:p>
            <a:pPr marL="0" indent="0">
              <a:spcBef>
                <a:spcPts val="200"/>
              </a:spcBef>
              <a:buFontTx/>
              <a:buNone/>
              <a:defRPr/>
            </a:pPr>
            <a:r>
              <a:rPr lang="en-US" sz="2000" b="1" dirty="0"/>
              <a:t>Costs of “Poor” Interviewing:</a:t>
            </a:r>
          </a:p>
          <a:p>
            <a:pPr>
              <a:spcBef>
                <a:spcPts val="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Unable to fairly evaluate candidates</a:t>
            </a:r>
          </a:p>
          <a:p>
            <a:pPr>
              <a:spcBef>
                <a:spcPts val="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Wrong decisions can be made</a:t>
            </a:r>
          </a:p>
          <a:p>
            <a:pPr>
              <a:spcBef>
                <a:spcPts val="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A stressful experience for all</a:t>
            </a:r>
          </a:p>
          <a:p>
            <a:pPr>
              <a:spcBef>
                <a:spcPts val="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Portrays a poor image of Nichols</a:t>
            </a:r>
          </a:p>
          <a:p>
            <a:pPr>
              <a:spcBef>
                <a:spcPts val="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Offers may be rejected</a:t>
            </a:r>
          </a:p>
          <a:p>
            <a:pPr>
              <a:spcBef>
                <a:spcPts val="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Increased turnover</a:t>
            </a:r>
          </a:p>
          <a:p>
            <a:pPr>
              <a:spcBef>
                <a:spcPts val="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Decline in team performance </a:t>
            </a:r>
          </a:p>
          <a:p>
            <a:pPr>
              <a:spcBef>
                <a:spcPts val="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Legal challenges</a:t>
            </a:r>
          </a:p>
          <a:p>
            <a:pPr marL="0" indent="0">
              <a:spcBef>
                <a:spcPts val="200"/>
              </a:spcBef>
              <a:buFontTx/>
              <a:buNone/>
              <a:defRPr/>
            </a:pP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5875337"/>
            <a:ext cx="7315200" cy="6778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1" algn="ctr">
              <a:defRPr/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Make the Investment in Proper Interviewing</a:t>
            </a:r>
          </a:p>
          <a:p>
            <a:pPr algn="ctr">
              <a:defRPr/>
            </a:pPr>
            <a:endParaRPr lang="en-US" dirty="0">
              <a:cs typeface="+mn-cs"/>
            </a:endParaRPr>
          </a:p>
        </p:txBody>
      </p:sp>
      <p:sp>
        <p:nvSpPr>
          <p:cNvPr id="13" name="Content Placeholder 8"/>
          <p:cNvSpPr txBox="1">
            <a:spLocks/>
          </p:cNvSpPr>
          <p:nvPr/>
        </p:nvSpPr>
        <p:spPr bwMode="auto">
          <a:xfrm>
            <a:off x="381000" y="1981200"/>
            <a:ext cx="4267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200"/>
              </a:spcBef>
              <a:buFontTx/>
              <a:buNone/>
              <a:defRPr/>
            </a:pPr>
            <a:r>
              <a:rPr lang="en-US" sz="2000" b="1" dirty="0"/>
              <a:t>Benefits of “Good” Interviewing</a:t>
            </a:r>
          </a:p>
          <a:p>
            <a:pPr>
              <a:spcBef>
                <a:spcPts val="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000" dirty="0"/>
              <a:t>Obtain useful information</a:t>
            </a:r>
          </a:p>
          <a:p>
            <a:pPr>
              <a:spcBef>
                <a:spcPts val="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000" dirty="0"/>
              <a:t>Make the right decision</a:t>
            </a:r>
          </a:p>
          <a:p>
            <a:pPr>
              <a:spcBef>
                <a:spcPts val="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000" dirty="0"/>
              <a:t>Positive PR for Nichols</a:t>
            </a:r>
          </a:p>
          <a:p>
            <a:pPr>
              <a:spcBef>
                <a:spcPts val="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000" dirty="0"/>
              <a:t>Greater chance of offers being accepted</a:t>
            </a:r>
          </a:p>
          <a:p>
            <a:pPr>
              <a:spcBef>
                <a:spcPts val="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000" dirty="0"/>
              <a:t>Higher retention rates</a:t>
            </a:r>
          </a:p>
          <a:p>
            <a:pPr>
              <a:spcBef>
                <a:spcPts val="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000" dirty="0"/>
              <a:t>Better team performance</a:t>
            </a:r>
          </a:p>
          <a:p>
            <a:pPr>
              <a:spcBef>
                <a:spcPts val="2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000" dirty="0"/>
              <a:t>Keeps Nichols out of legal trouble</a:t>
            </a:r>
          </a:p>
        </p:txBody>
      </p:sp>
    </p:spTree>
    <p:extLst>
      <p:ext uri="{BB962C8B-B14F-4D97-AF65-F5344CB8AC3E}">
        <p14:creationId xmlns:p14="http://schemas.microsoft.com/office/powerpoint/2010/main" val="3044402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sz="2600" dirty="0"/>
              <a:t>Numerous laws prohibit discrimination:  Civil Rights Act, Age Discrimination in Employment Act, Equal Pay Act, and Americans with Disabilities Act. </a:t>
            </a:r>
          </a:p>
          <a:p>
            <a:r>
              <a:rPr lang="en-US" sz="2600" dirty="0"/>
              <a:t>Focus on candidate qualifications.</a:t>
            </a:r>
          </a:p>
          <a:p>
            <a:r>
              <a:rPr lang="en-US" sz="2600" dirty="0"/>
              <a:t>Specify essential job functions.</a:t>
            </a:r>
          </a:p>
          <a:p>
            <a:r>
              <a:rPr lang="en-US" sz="2600" dirty="0"/>
              <a:t>Set reasonable educational and experience requirements.</a:t>
            </a:r>
          </a:p>
          <a:p>
            <a:r>
              <a:rPr lang="en-US" sz="2600" dirty="0"/>
              <a:t>Be careful when discussing physical requirements.</a:t>
            </a:r>
          </a:p>
          <a:p>
            <a:r>
              <a:rPr lang="en-US" sz="2600" dirty="0"/>
              <a:t>Avoid asking illegal questions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Hiring Legally</a:t>
            </a:r>
          </a:p>
        </p:txBody>
      </p:sp>
    </p:spTree>
    <p:extLst>
      <p:ext uri="{BB962C8B-B14F-4D97-AF65-F5344CB8AC3E}">
        <p14:creationId xmlns:p14="http://schemas.microsoft.com/office/powerpoint/2010/main" val="1406304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028985"/>
              </p:ext>
            </p:extLst>
          </p:nvPr>
        </p:nvGraphicFramePr>
        <p:xfrm>
          <a:off x="457200" y="1600200"/>
          <a:ext cx="8229600" cy="4578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1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5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9551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/>
                        <a:t>Inquiry Area</a:t>
                      </a:r>
                      <a:endParaRPr lang="en-US" sz="1600" b="1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5134" marR="8513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/>
                        <a:t>Illegal Questions</a:t>
                      </a:r>
                      <a:endParaRPr lang="en-US" sz="1600" b="1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5134" marR="8513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/>
                        <a:t>Legal</a:t>
                      </a:r>
                      <a:r>
                        <a:rPr lang="en-US" sz="1600" b="1" u="none" baseline="0" dirty="0"/>
                        <a:t> Questions</a:t>
                      </a:r>
                      <a:endParaRPr lang="en-US" sz="1600" b="1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5134" marR="8513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1477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National Origin/Citizenship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85134" marR="8513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Font typeface="Wingdings" pitchFamily="2" charset="2"/>
                        <a:buChar char="§"/>
                      </a:pPr>
                      <a:r>
                        <a:rPr lang="en-US" sz="1300" kern="1200" dirty="0">
                          <a:effectLst/>
                        </a:rPr>
                        <a:t>Are you a U.S. Citizen?</a:t>
                      </a:r>
                    </a:p>
                    <a:p>
                      <a:pPr marL="171450" indent="-171450"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Font typeface="Wingdings" pitchFamily="2" charset="2"/>
                        <a:buChar char="§"/>
                      </a:pPr>
                      <a:r>
                        <a:rPr lang="en-US" sz="1300" kern="1200" dirty="0">
                          <a:effectLst/>
                        </a:rPr>
                        <a:t>What is your “native tongue”?</a:t>
                      </a:r>
                      <a:endParaRPr lang="en-US" sz="1300" dirty="0">
                        <a:latin typeface="+mn-lt"/>
                      </a:endParaRPr>
                    </a:p>
                  </a:txBody>
                  <a:tcPr marL="85134" marR="8513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Font typeface="Wingdings" pitchFamily="2" charset="2"/>
                        <a:buChar char="§"/>
                      </a:pPr>
                      <a:r>
                        <a:rPr lang="en-US" sz="1300" kern="1200" dirty="0">
                          <a:effectLst/>
                        </a:rPr>
                        <a:t>Are you authorized to work in the U.S.?</a:t>
                      </a:r>
                    </a:p>
                    <a:p>
                      <a:pPr marL="171450" indent="-171450"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Font typeface="Wingdings" pitchFamily="2" charset="2"/>
                        <a:buChar char="§"/>
                      </a:pPr>
                      <a:r>
                        <a:rPr lang="en-US" sz="1300" kern="1200" dirty="0">
                          <a:effectLst/>
                        </a:rPr>
                        <a:t>What languages do you read, speak or write fluently? (This question is OK, as long as it is relevant to the performance of the job.)</a:t>
                      </a:r>
                      <a:endParaRPr lang="en-US" sz="1300" dirty="0">
                        <a:latin typeface="+mn-lt"/>
                      </a:endParaRPr>
                    </a:p>
                  </a:txBody>
                  <a:tcPr marL="85134" marR="8513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5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Age</a:t>
                      </a:r>
                      <a:endParaRPr lang="en-US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850" marR="6385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Pts val="1100"/>
                        <a:buFont typeface="Wingdings" pitchFamily="2" charset="2"/>
                        <a:buChar char="§"/>
                        <a:tabLst/>
                      </a:pPr>
                      <a:r>
                        <a:rPr lang="en-US" sz="1300" dirty="0">
                          <a:effectLst/>
                        </a:rPr>
                        <a:t>When did you graduate from college?</a:t>
                      </a:r>
                      <a:endParaRPr lang="en-US" sz="1300" dirty="0">
                        <a:effectLst/>
                        <a:latin typeface="+mn-lt"/>
                      </a:endParaRPr>
                    </a:p>
                  </a:txBody>
                  <a:tcPr marL="63850" marR="6385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Pts val="1100"/>
                        <a:buFont typeface="Wingdings" pitchFamily="2" charset="2"/>
                        <a:buChar char="§"/>
                      </a:pPr>
                      <a:r>
                        <a:rPr lang="en-US" sz="1300" dirty="0">
                          <a:effectLst/>
                        </a:rPr>
                        <a:t>Are you over the age of 18?</a:t>
                      </a:r>
                      <a:endParaRPr lang="en-US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850" marR="6385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93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Marital/Family Status</a:t>
                      </a:r>
                      <a:endParaRPr lang="en-US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850" marR="6385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>
                            <a:lumMod val="65000"/>
                            <a:lumOff val="35000"/>
                          </a:schemeClr>
                        </a:buClr>
                        <a:buSzPts val="1100"/>
                        <a:buFont typeface="Wingdings" pitchFamily="2" charset="2"/>
                        <a:buChar char="§"/>
                        <a:tabLst/>
                      </a:pPr>
                      <a:r>
                        <a:rPr lang="en-US" sz="1300" dirty="0">
                          <a:effectLst/>
                        </a:rPr>
                        <a:t>How many kids do you have?</a:t>
                      </a:r>
                      <a:endParaRPr lang="en-US" sz="1300" dirty="0">
                        <a:effectLst/>
                        <a:latin typeface="+mn-lt"/>
                      </a:endParaRPr>
                    </a:p>
                  </a:txBody>
                  <a:tcPr marL="63850" marR="6385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Pts val="1100"/>
                        <a:buFont typeface="Wingdings" pitchFamily="2" charset="2"/>
                        <a:buChar char="§"/>
                      </a:pPr>
                      <a:r>
                        <a:rPr lang="en-US" sz="1300" dirty="0">
                          <a:effectLst/>
                        </a:rPr>
                        <a:t>Travel is an important part of the job.  Would you be willing to travel as needed? (This is OK, if it is asked of ALL applicants.)</a:t>
                      </a:r>
                      <a:endParaRPr lang="en-US" sz="1300" dirty="0">
                        <a:effectLst/>
                        <a:latin typeface="+mn-lt"/>
                      </a:endParaRPr>
                    </a:p>
                  </a:txBody>
                  <a:tcPr marL="63850" marR="6385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631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Affiliations</a:t>
                      </a:r>
                      <a:endParaRPr lang="en-US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850" marR="6385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Pts val="1100"/>
                        <a:buFont typeface="Wingdings" pitchFamily="2" charset="2"/>
                        <a:buChar char="§"/>
                        <a:tabLst/>
                      </a:pPr>
                      <a:r>
                        <a:rPr lang="en-US" sz="1300" dirty="0">
                          <a:effectLst/>
                        </a:rPr>
                        <a:t>What clubs or social organizations do you belong to?</a:t>
                      </a:r>
                      <a:endParaRPr lang="en-US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850" marR="6385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Pts val="1100"/>
                        <a:buFont typeface="Wingdings" pitchFamily="2" charset="2"/>
                        <a:buChar char="§"/>
                      </a:pPr>
                      <a:r>
                        <a:rPr lang="en-US" sz="1300" dirty="0">
                          <a:effectLst/>
                        </a:rPr>
                        <a:t>List any professional or trade groups or other organizations that you belong to that you consider relevant to your ability to perform this job.</a:t>
                      </a:r>
                      <a:endParaRPr lang="en-US" sz="13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850" marR="6385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5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Criminal Record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850" marR="6385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Pts val="11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3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Have you ever been arrested?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850" marR="6385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Pts val="11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3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N/A - a supplemental application with criminal background questions may be used after initial application is submitted and applicant is further along interview process.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850" marR="6385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7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Transportation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63850" marR="6385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marR="0" lvl="0" indent="-165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Pts val="1100"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en-US" sz="13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How will you be getting to work?</a:t>
                      </a:r>
                    </a:p>
                    <a:p>
                      <a:pPr marL="165100" marR="0" lvl="0" indent="-165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Pts val="1100"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en-US" sz="13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Do you own a car?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850" marR="6385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Pts val="1100"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3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The work hours are 8:30 – 4:30.  Are you able and willing to work these hours?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850" marR="63850" marT="0" marB="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715845" y="107621"/>
            <a:ext cx="69342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 of Illegal Questions and the Legal Alternative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6434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3761C2-4488-4CB2-9638-60E39DB37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1300" b="1" dirty="0"/>
              <a:t>BEFORE HIRE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00" dirty="0"/>
              <a:t>Job requisition completed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00" dirty="0"/>
              <a:t>Job posted - HR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00" dirty="0"/>
              <a:t>Verbal offer extended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00" dirty="0"/>
              <a:t>Offer letter generated - HR</a:t>
            </a:r>
          </a:p>
          <a:p>
            <a:pPr marL="0" indent="0">
              <a:buNone/>
            </a:pPr>
            <a:r>
              <a:rPr lang="en-US" sz="1300" b="1" dirty="0"/>
              <a:t>BEFORE START DATE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00" dirty="0"/>
              <a:t>Welcome email and Paycom new hire checklist generated – HR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00" dirty="0"/>
              <a:t>Background check generated - HR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00" dirty="0"/>
              <a:t>Prepare new employee’s  workspace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00" dirty="0"/>
              <a:t>Gather offer supplies, including ordering business cards, if appropriate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00" dirty="0"/>
              <a:t>Create IT ticket for appropriate access and schedule time for set up on first day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00" dirty="0"/>
              <a:t>Complete key request form with DFOM</a:t>
            </a:r>
          </a:p>
          <a:p>
            <a:pPr marL="0" indent="0">
              <a:buNone/>
            </a:pPr>
            <a:r>
              <a:rPr lang="en-US" sz="1300" b="1" dirty="0"/>
              <a:t>FIRST DAY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00" dirty="0"/>
              <a:t>Take candidate to public safety to obtain parking decal and Nichols ID card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00" dirty="0"/>
              <a:t>Candidate meets with IT for set-up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00" dirty="0"/>
              <a:t>Meeting with HR to complete onboarding (benefits, payroll/holiday calendar, phone listing, etc.)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00" dirty="0"/>
              <a:t>Lunch with hiring manager and department, if applicable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00" dirty="0"/>
              <a:t>Show candidate how to complete timesheet in Paycom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00" dirty="0"/>
              <a:t>Campus Tour – (this can be scheduled through admissions)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400" dirty="0"/>
          </a:p>
          <a:p>
            <a:pPr>
              <a:buFont typeface="Wingdings" panose="05000000000000000000" pitchFamily="2" charset="2"/>
              <a:buChar char="q"/>
            </a:pPr>
            <a:endParaRPr lang="en-US" sz="1400" dirty="0"/>
          </a:p>
          <a:p>
            <a:pPr>
              <a:buFont typeface="Wingdings" panose="05000000000000000000" pitchFamily="2" charset="2"/>
              <a:buChar char="q"/>
            </a:pPr>
            <a:endParaRPr lang="en-US" sz="14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744A5F2-9BF0-4EE1-A7CE-C052FE8CA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HIRE CHECKLIST</a:t>
            </a:r>
          </a:p>
        </p:txBody>
      </p:sp>
    </p:spTree>
    <p:extLst>
      <p:ext uri="{BB962C8B-B14F-4D97-AF65-F5344CB8AC3E}">
        <p14:creationId xmlns:p14="http://schemas.microsoft.com/office/powerpoint/2010/main" val="4229068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en-US" sz="2000" dirty="0"/>
              <a:t>Requisition form must be completed for any new, or vacant full-time, part-time or temporary staff position.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Job Description must accompany Requisition form.  Additionally, electronic version of job description should be provided to HR.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Requisition must be signed by the Department Manager, Vice President and President.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Position will not be posted until approved requisition is received by Human Resources.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Requisition Form</a:t>
            </a:r>
          </a:p>
        </p:txBody>
      </p:sp>
    </p:spTree>
    <p:extLst>
      <p:ext uri="{BB962C8B-B14F-4D97-AF65-F5344CB8AC3E}">
        <p14:creationId xmlns:p14="http://schemas.microsoft.com/office/powerpoint/2010/main" val="1104359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/>
        </p:blipFill>
        <p:spPr bwMode="auto">
          <a:xfrm>
            <a:off x="457200" y="2727325"/>
            <a:ext cx="4038600" cy="2271712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endParaRPr lang="en-US" sz="2600" dirty="0"/>
          </a:p>
          <a:p>
            <a:pPr lvl="1">
              <a:lnSpc>
                <a:spcPct val="90000"/>
              </a:lnSpc>
            </a:pPr>
            <a:r>
              <a:rPr lang="en-US" sz="2600" dirty="0"/>
              <a:t>Position is posted on Nichols College Website and Indeed.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Position may be posted on other external websites, such as Higheredjobs.com.</a:t>
            </a:r>
          </a:p>
          <a:p>
            <a:pPr lvl="1">
              <a:lnSpc>
                <a:spcPct val="90000"/>
              </a:lnSpc>
            </a:pPr>
            <a:endParaRPr lang="en-US" sz="26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600" dirty="0"/>
              <a:t>    </a:t>
            </a:r>
          </a:p>
          <a:p>
            <a:pPr>
              <a:lnSpc>
                <a:spcPct val="90000"/>
              </a:lnSpc>
            </a:pPr>
            <a:endParaRPr lang="en-US" sz="2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52600" y="274638"/>
            <a:ext cx="6934200" cy="1143000"/>
          </a:xfrm>
        </p:spPr>
        <p:txBody>
          <a:bodyPr anchor="ctr"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Recruiting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B69536-D305-42F9-871A-2C88FDEE0675}"/>
              </a:ext>
            </a:extLst>
          </p:cNvPr>
          <p:cNvSpPr txBox="1"/>
          <p:nvPr/>
        </p:nvSpPr>
        <p:spPr>
          <a:xfrm>
            <a:off x="1981970" y="4798982"/>
            <a:ext cx="2513830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latin typeface="+mn-lt"/>
                <a:ea typeface="+mn-ea"/>
                <a:cs typeface="+mn-cs"/>
                <a:hlinkClick r:id="rId4" tooltip="https://www.peoplemattersglobal.com/blog/life-at-work/6-tips-to-deal-with-your-emotions-during-a-job-search-266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latin typeface="+mn-lt"/>
                <a:ea typeface="+mn-ea"/>
                <a:cs typeface="+mn-cs"/>
                <a:hlinkClick r:id="rId5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7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5944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endParaRPr lang="en-US" sz="1500"/>
          </a:p>
          <a:p>
            <a:pPr>
              <a:lnSpc>
                <a:spcPct val="90000"/>
              </a:lnSpc>
            </a:pPr>
            <a:r>
              <a:rPr lang="en-US" sz="1500"/>
              <a:t>Resumes are received by the hiring manager via Paycom.</a:t>
            </a:r>
          </a:p>
          <a:p>
            <a:pPr>
              <a:lnSpc>
                <a:spcPct val="90000"/>
              </a:lnSpc>
            </a:pPr>
            <a:r>
              <a:rPr lang="en-US" sz="1500"/>
              <a:t>Hiring manager reviews applicants and determines which candidates to interview.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500"/>
          </a:p>
          <a:p>
            <a:pPr marL="57150" indent="0">
              <a:lnSpc>
                <a:spcPct val="90000"/>
              </a:lnSpc>
              <a:buNone/>
            </a:pPr>
            <a:r>
              <a:rPr lang="en-US" sz="1500"/>
              <a:t>What to look for:</a:t>
            </a:r>
          </a:p>
          <a:p>
            <a:pPr>
              <a:lnSpc>
                <a:spcPct val="90000"/>
              </a:lnSpc>
            </a:pPr>
            <a:r>
              <a:rPr lang="en-US" sz="1500"/>
              <a:t>Experience:</a:t>
            </a:r>
          </a:p>
          <a:p>
            <a:pPr lvl="1">
              <a:lnSpc>
                <a:spcPct val="90000"/>
              </a:lnSpc>
            </a:pPr>
            <a:r>
              <a:rPr lang="en-US" sz="1500"/>
              <a:t>Job responsibilities</a:t>
            </a:r>
          </a:p>
          <a:p>
            <a:pPr lvl="1">
              <a:lnSpc>
                <a:spcPct val="90000"/>
              </a:lnSpc>
            </a:pPr>
            <a:r>
              <a:rPr lang="en-US" sz="1500"/>
              <a:t>Change in experience/progression</a:t>
            </a:r>
          </a:p>
          <a:p>
            <a:pPr lvl="1">
              <a:lnSpc>
                <a:spcPct val="90000"/>
              </a:lnSpc>
            </a:pPr>
            <a:r>
              <a:rPr lang="en-US" sz="1500"/>
              <a:t>Longevity</a:t>
            </a:r>
          </a:p>
          <a:p>
            <a:pPr>
              <a:lnSpc>
                <a:spcPct val="90000"/>
              </a:lnSpc>
            </a:pPr>
            <a:r>
              <a:rPr lang="en-US" sz="1500"/>
              <a:t>Education</a:t>
            </a:r>
          </a:p>
          <a:p>
            <a:pPr>
              <a:lnSpc>
                <a:spcPct val="90000"/>
              </a:lnSpc>
            </a:pPr>
            <a:r>
              <a:rPr lang="en-US" sz="1500"/>
              <a:t>Gaps in employment</a:t>
            </a:r>
          </a:p>
          <a:p>
            <a:pPr>
              <a:lnSpc>
                <a:spcPct val="90000"/>
              </a:lnSpc>
            </a:pPr>
            <a:r>
              <a:rPr lang="en-US" sz="1500"/>
              <a:t>Inconsistencies/Concerns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500"/>
          </a:p>
          <a:p>
            <a:pPr lvl="1">
              <a:lnSpc>
                <a:spcPct val="90000"/>
              </a:lnSpc>
            </a:pPr>
            <a:endParaRPr lang="en-US" sz="150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/>
        </p:blipFill>
        <p:spPr bwMode="auto">
          <a:xfrm>
            <a:off x="4648200" y="2705450"/>
            <a:ext cx="4038600" cy="23154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6934200" cy="1143000"/>
          </a:xfrm>
        </p:spPr>
        <p:txBody>
          <a:bodyPr anchor="ctr"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Receiving and Reviewing</a:t>
            </a:r>
            <a:r>
              <a:rPr lang="en-US" dirty="0"/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Resumes</a:t>
            </a:r>
          </a:p>
        </p:txBody>
      </p:sp>
    </p:spTree>
    <p:extLst>
      <p:ext uri="{BB962C8B-B14F-4D97-AF65-F5344CB8AC3E}">
        <p14:creationId xmlns:p14="http://schemas.microsoft.com/office/powerpoint/2010/main" val="2834880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endParaRPr lang="en-US" sz="2400" dirty="0"/>
          </a:p>
          <a:p>
            <a:pPr lvl="1">
              <a:lnSpc>
                <a:spcPct val="150000"/>
              </a:lnSpc>
            </a:pPr>
            <a:r>
              <a:rPr lang="en-US" sz="2400" dirty="0"/>
              <a:t>Hiring Manager schedules interviews with selected candidates.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Human Resources should meet with final candidates along with benefits review.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Coordinating the Interview</a:t>
            </a: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 bwMode="auto">
          <a:xfrm>
            <a:off x="6515100" y="4643727"/>
            <a:ext cx="2171700" cy="1447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530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pPr lvl="1">
              <a:lnSpc>
                <a:spcPct val="150000"/>
              </a:lnSpc>
            </a:pPr>
            <a:r>
              <a:rPr lang="en-US" sz="2400" dirty="0"/>
              <a:t>References may be checked by Human Resources and/or the Hiring Manager.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Manager recommends salary offer.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 Candidates</a:t>
            </a:r>
          </a:p>
        </p:txBody>
      </p:sp>
    </p:spTree>
    <p:extLst>
      <p:ext uri="{BB962C8B-B14F-4D97-AF65-F5344CB8AC3E}">
        <p14:creationId xmlns:p14="http://schemas.microsoft.com/office/powerpoint/2010/main" val="2980221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endParaRPr lang="en-US" sz="2400" dirty="0"/>
          </a:p>
          <a:p>
            <a:pPr lvl="1">
              <a:lnSpc>
                <a:spcPct val="150000"/>
              </a:lnSpc>
            </a:pPr>
            <a:r>
              <a:rPr lang="en-US" sz="2400" dirty="0"/>
              <a:t>Manager works with Human Resources during salary negotiations. Salary should not exceed requisition approval.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Human Resources and VP approves final salary before offer is made.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Verbal offer extended by Hiring Manager.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Offer / Salary Negotiation</a:t>
            </a:r>
          </a:p>
        </p:txBody>
      </p:sp>
    </p:spTree>
    <p:extLst>
      <p:ext uri="{BB962C8B-B14F-4D97-AF65-F5344CB8AC3E}">
        <p14:creationId xmlns:p14="http://schemas.microsoft.com/office/powerpoint/2010/main" val="2577526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endParaRPr lang="en-US" sz="2400" dirty="0"/>
          </a:p>
          <a:p>
            <a:pPr lvl="1">
              <a:lnSpc>
                <a:spcPct val="150000"/>
              </a:lnSpc>
            </a:pPr>
            <a:r>
              <a:rPr lang="en-US" sz="2400" dirty="0"/>
              <a:t>Offer letter is generated by Human Resources.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Letter is reviewed and approved by Hiring Manager.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Letter is then emailed to new employee by either Human Resources or the Hiring Manager.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Offer Letter	</a:t>
            </a:r>
          </a:p>
        </p:txBody>
      </p:sp>
      <p:pic>
        <p:nvPicPr>
          <p:cNvPr id="4" name="Picture 3" descr="http://thumbs.gograph.com/gg5912682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403725"/>
            <a:ext cx="2285999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0930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Expected Communications from HR:</a:t>
            </a:r>
          </a:p>
          <a:p>
            <a:endParaRPr lang="en-US" dirty="0"/>
          </a:p>
          <a:p>
            <a:pPr lvl="1"/>
            <a:r>
              <a:rPr lang="en-US" sz="2400" dirty="0"/>
              <a:t>All applicants applying through the Nichols website/Paycom will receive an automated courtesy email indicating receipt of materials.</a:t>
            </a:r>
          </a:p>
          <a:p>
            <a:pPr lvl="1"/>
            <a:r>
              <a:rPr lang="en-US" sz="2400" dirty="0"/>
              <a:t>All candidates who were not selected will receive an automated email indicating that the position has been filled once the posting is closed.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Closing the Loop</a:t>
            </a:r>
          </a:p>
        </p:txBody>
      </p:sp>
    </p:spTree>
    <p:extLst>
      <p:ext uri="{BB962C8B-B14F-4D97-AF65-F5344CB8AC3E}">
        <p14:creationId xmlns:p14="http://schemas.microsoft.com/office/powerpoint/2010/main" val="550737658"/>
      </p:ext>
    </p:extLst>
  </p:cSld>
  <p:clrMapOvr>
    <a:masterClrMapping/>
  </p:clrMapOvr>
</p:sld>
</file>

<file path=ppt/theme/theme1.xml><?xml version="1.0" encoding="utf-8"?>
<a:theme xmlns:a="http://schemas.openxmlformats.org/drawingml/2006/main" name="Nichols">
  <a:themeElements>
    <a:clrScheme name="Custom 1">
      <a:dk1>
        <a:sysClr val="windowText" lastClr="000000"/>
      </a:dk1>
      <a:lt1>
        <a:sysClr val="window" lastClr="FFFFFF"/>
      </a:lt1>
      <a:dk2>
        <a:srgbClr val="FFFFFF"/>
      </a:dk2>
      <a:lt2>
        <a:srgbClr val="FFFFFF"/>
      </a:lt2>
      <a:accent1>
        <a:srgbClr val="0066CC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Nichols</Template>
  <TotalTime>13050</TotalTime>
  <Words>1012</Words>
  <Application>Microsoft Office PowerPoint</Application>
  <PresentationFormat>On-screen Show (4:3)</PresentationFormat>
  <Paragraphs>156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Corbel</vt:lpstr>
      <vt:lpstr>Georgia</vt:lpstr>
      <vt:lpstr>Wingdings</vt:lpstr>
      <vt:lpstr>Nichols</vt:lpstr>
      <vt:lpstr>  New Hire Practices     </vt:lpstr>
      <vt:lpstr>Requisition Form</vt:lpstr>
      <vt:lpstr>Recruiting</vt:lpstr>
      <vt:lpstr>Receiving and Reviewing Resumes</vt:lpstr>
      <vt:lpstr>Coordinating the Interview</vt:lpstr>
      <vt:lpstr>Final Candidates</vt:lpstr>
      <vt:lpstr>Job Offer / Salary Negotiation</vt:lpstr>
      <vt:lpstr>Offer Letter </vt:lpstr>
      <vt:lpstr>Closing the Loop</vt:lpstr>
      <vt:lpstr>Interview Best Practices</vt:lpstr>
      <vt:lpstr>Interview Objectives</vt:lpstr>
      <vt:lpstr>Benefits and Costs for Nichols College</vt:lpstr>
      <vt:lpstr>Hiring Legally</vt:lpstr>
      <vt:lpstr>Examples of Illegal Questions and the Legal Alternative</vt:lpstr>
      <vt:lpstr>NEW HIRE CHECKLIST</vt:lpstr>
    </vt:vector>
  </TitlesOfParts>
  <Company>Insight Performance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tjames</dc:creator>
  <cp:lastModifiedBy>Vangel, Darcy J.</cp:lastModifiedBy>
  <cp:revision>375</cp:revision>
  <cp:lastPrinted>2022-02-11T16:14:26Z</cp:lastPrinted>
  <dcterms:created xsi:type="dcterms:W3CDTF">2011-03-17T20:01:01Z</dcterms:created>
  <dcterms:modified xsi:type="dcterms:W3CDTF">2022-02-15T16:32:48Z</dcterms:modified>
</cp:coreProperties>
</file>