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378" r:id="rId5"/>
    <p:sldId id="377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38"/>
    <a:srgbClr val="007A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91" autoAdjust="0"/>
    <p:restoredTop sz="95652"/>
  </p:normalViewPr>
  <p:slideViewPr>
    <p:cSldViewPr snapToGrid="0" snapToObjects="1">
      <p:cViewPr varScale="1">
        <p:scale>
          <a:sx n="70" d="100"/>
          <a:sy n="70" d="100"/>
        </p:scale>
        <p:origin x="108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CARE Team Outreach (Simplified)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CARE Team Outcomes (Simplified)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1A-4DA0-A055-02517469EC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1A-4DA0-A055-02517469EC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1A-4DA0-A055-02517469EC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1A-4DA0-A055-02517469EC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51A-4DA0-A055-02517469ECB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51A-4DA0-A055-02517469ECB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51A-4DA0-A055-02517469ECB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51A-4DA0-A055-02517469ECB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51A-4DA0-A055-02517469EC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Sheet1!$A$2:$A$10</c:f>
              <c:strCache>
                <c:ptCount val="9"/>
                <c:pt idx="0">
                  <c:v>Outreach to Student</c:v>
                </c:pt>
                <c:pt idx="1">
                  <c:v>General Case Management</c:v>
                </c:pt>
                <c:pt idx="2">
                  <c:v>Outreach to Athletics</c:v>
                </c:pt>
                <c:pt idx="3">
                  <c:v>Other Outreach</c:v>
                </c:pt>
                <c:pt idx="4">
                  <c:v>Outreach to Academic Advisor</c:v>
                </c:pt>
                <c:pt idx="5">
                  <c:v>Additional Sanctions</c:v>
                </c:pt>
                <c:pt idx="6">
                  <c:v>Outreach to Faculty</c:v>
                </c:pt>
                <c:pt idx="7">
                  <c:v>Recommended Counseling Appointments</c:v>
                </c:pt>
                <c:pt idx="8">
                  <c:v>Other (Low Frequency)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0.34</c:v>
                </c:pt>
                <c:pt idx="1">
                  <c:v>0.28000000000000003</c:v>
                </c:pt>
                <c:pt idx="2">
                  <c:v>0.09</c:v>
                </c:pt>
                <c:pt idx="3">
                  <c:v>0.08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0.03</c:v>
                </c:pt>
                <c:pt idx="8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4E-46D6-8F50-F367CDBA2EA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/>
          <a:lstStyle>
            <a:lvl1pPr algn="r">
              <a:defRPr sz="1200"/>
            </a:lvl1pPr>
          </a:lstStyle>
          <a:p>
            <a:fld id="{5F410B14-27EA-274A-8EE3-AD84584E3E5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4" tIns="46577" rIns="93154" bIns="465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4" tIns="46577" rIns="93154" bIns="465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 anchor="b"/>
          <a:lstStyle>
            <a:lvl1pPr algn="r">
              <a:defRPr sz="1200"/>
            </a:lvl1pPr>
          </a:lstStyle>
          <a:p>
            <a:fld id="{64A051C7-45CA-3342-89F5-2EB51BAC8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0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2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2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0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5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5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9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0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3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2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06DF7-0976-CF72-E445-B123B6CD0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050167-5F38-86A1-BBE3-74A61F052319}"/>
              </a:ext>
            </a:extLst>
          </p:cNvPr>
          <p:cNvSpPr/>
          <p:nvPr/>
        </p:nvSpPr>
        <p:spPr>
          <a:xfrm>
            <a:off x="0" y="-1"/>
            <a:ext cx="9144000" cy="956861"/>
          </a:xfrm>
          <a:prstGeom prst="rect">
            <a:avLst/>
          </a:prstGeom>
          <a:solidFill>
            <a:srgbClr val="004E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03BE5A-1C92-4E68-9EE9-0E20BC750B89}"/>
              </a:ext>
            </a:extLst>
          </p:cNvPr>
          <p:cNvSpPr/>
          <p:nvPr/>
        </p:nvSpPr>
        <p:spPr>
          <a:xfrm>
            <a:off x="0" y="953038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4BF6C535-4985-EB2E-8F5F-6FA78BB643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740" y="174568"/>
            <a:ext cx="647261" cy="956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7AC636-5FCE-A353-B4E3-C7B7413EE104}"/>
              </a:ext>
            </a:extLst>
          </p:cNvPr>
          <p:cNvSpPr txBox="1"/>
          <p:nvPr/>
        </p:nvSpPr>
        <p:spPr>
          <a:xfrm>
            <a:off x="1103581" y="296455"/>
            <a:ext cx="7604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orbel"/>
                <a:cs typeface="Corbel"/>
              </a:rPr>
              <a:t>Fall 2025 CARE Update</a:t>
            </a:r>
            <a:endParaRPr lang="en-US" sz="3200" b="1" dirty="0">
              <a:solidFill>
                <a:schemeClr val="bg1"/>
              </a:solidFill>
              <a:latin typeface="+mj-lt"/>
              <a:cs typeface="Corbe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BC6470-59D5-2112-C2B1-F736765EE78B}"/>
              </a:ext>
            </a:extLst>
          </p:cNvPr>
          <p:cNvSpPr txBox="1"/>
          <p:nvPr/>
        </p:nvSpPr>
        <p:spPr>
          <a:xfrm>
            <a:off x="435740" y="1377257"/>
            <a:ext cx="83677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Data Snapshot</a:t>
            </a:r>
          </a:p>
          <a:p>
            <a:endParaRPr lang="en-US" sz="2400" dirty="0"/>
          </a:p>
          <a:p>
            <a:r>
              <a:rPr lang="en-US" sz="2400" dirty="0"/>
              <a:t>In the Fall 2025 semester the CARE Team received 100 CARE Reports which equated to 81 unique students being referred. Of the 81 students, 84% retained into the Spring 2026 semester.  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Class Breakdown: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Freshmen: </a:t>
            </a:r>
            <a:r>
              <a:rPr lang="en-US" b="1" dirty="0"/>
              <a:t>38%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Sophomores: </a:t>
            </a:r>
            <a:r>
              <a:rPr lang="en-US" b="1" dirty="0"/>
              <a:t>32%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Juniors: </a:t>
            </a:r>
            <a:r>
              <a:rPr lang="en-US" b="1" dirty="0"/>
              <a:t>14%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Seniors: </a:t>
            </a:r>
            <a:r>
              <a:rPr lang="en-US" b="1" dirty="0"/>
              <a:t>16%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Top Concerns: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General Concern: </a:t>
            </a:r>
            <a:r>
              <a:rPr lang="en-US" b="1" dirty="0"/>
              <a:t>48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Impacted by Situational Stressors: </a:t>
            </a:r>
            <a:r>
              <a:rPr lang="en-US" b="1" dirty="0"/>
              <a:t>43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Emotionally Troubled: </a:t>
            </a:r>
            <a:r>
              <a:rPr lang="en-US" b="1" dirty="0"/>
              <a:t>18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Medical Emergency: </a:t>
            </a:r>
            <a:r>
              <a:rPr lang="en-US" b="1" dirty="0"/>
              <a:t>12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ADCD89-80FD-6B12-8E9B-24403B13F400}"/>
              </a:ext>
            </a:extLst>
          </p:cNvPr>
          <p:cNvSpPr/>
          <p:nvPr/>
        </p:nvSpPr>
        <p:spPr>
          <a:xfrm>
            <a:off x="-1" y="6555791"/>
            <a:ext cx="9144000" cy="302209"/>
          </a:xfrm>
          <a:prstGeom prst="rect">
            <a:avLst/>
          </a:prstGeom>
          <a:solidFill>
            <a:srgbClr val="004E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4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A671F-F2FE-5D7E-7E99-A8F5FAA93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792F9A-D730-B905-DD3E-ABDCE2B0BFED}"/>
              </a:ext>
            </a:extLst>
          </p:cNvPr>
          <p:cNvSpPr/>
          <p:nvPr/>
        </p:nvSpPr>
        <p:spPr>
          <a:xfrm>
            <a:off x="0" y="-1"/>
            <a:ext cx="9144000" cy="956861"/>
          </a:xfrm>
          <a:prstGeom prst="rect">
            <a:avLst/>
          </a:prstGeom>
          <a:solidFill>
            <a:srgbClr val="004E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8FC2AF-D9AE-FC80-B6B6-E91CB2CB252F}"/>
              </a:ext>
            </a:extLst>
          </p:cNvPr>
          <p:cNvSpPr/>
          <p:nvPr/>
        </p:nvSpPr>
        <p:spPr>
          <a:xfrm>
            <a:off x="0" y="953038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BC61D1DA-7CAD-A4CE-0D68-F9505449FB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740" y="174568"/>
            <a:ext cx="647261" cy="956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56A48B-3E5F-E772-E3B0-CBB049791B8E}"/>
              </a:ext>
            </a:extLst>
          </p:cNvPr>
          <p:cNvSpPr txBox="1"/>
          <p:nvPr/>
        </p:nvSpPr>
        <p:spPr>
          <a:xfrm>
            <a:off x="1103581" y="296455"/>
            <a:ext cx="7604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orbel"/>
                <a:cs typeface="Corbel"/>
              </a:rPr>
              <a:t>CARE Team Outreach</a:t>
            </a:r>
            <a:endParaRPr lang="en-US" sz="3200" b="1" dirty="0">
              <a:solidFill>
                <a:schemeClr val="bg1"/>
              </a:solidFill>
              <a:latin typeface="+mj-lt"/>
              <a:cs typeface="Corbe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B7A28A-824A-7A7B-ECB7-3A8B1BF18852}"/>
              </a:ext>
            </a:extLst>
          </p:cNvPr>
          <p:cNvSpPr/>
          <p:nvPr/>
        </p:nvSpPr>
        <p:spPr>
          <a:xfrm>
            <a:off x="-1" y="6555791"/>
            <a:ext cx="9144000" cy="302209"/>
          </a:xfrm>
          <a:prstGeom prst="rect">
            <a:avLst/>
          </a:prstGeom>
          <a:solidFill>
            <a:srgbClr val="004E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8B130-E90A-728D-7CBC-A7183967C6DA}"/>
              </a:ext>
            </a:extLst>
          </p:cNvPr>
          <p:cNvSpPr txBox="1"/>
          <p:nvPr/>
        </p:nvSpPr>
        <p:spPr>
          <a:xfrm>
            <a:off x="6322348" y="1578861"/>
            <a:ext cx="245937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kern="0" dirty="0">
                <a:solidFill>
                  <a:srgbClr val="000000"/>
                </a:solidFill>
                <a:cs typeface="Calibri" panose="020F0502020204030204" pitchFamily="34" charset="0"/>
              </a:rPr>
              <a:t>Notes:</a:t>
            </a:r>
          </a:p>
          <a:p>
            <a:endParaRPr lang="en-US" sz="1200" b="1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cs typeface="Calibri" panose="020F0502020204030204" pitchFamily="34" charset="0"/>
              </a:rPr>
              <a:t>Generally, the CARE Team does multiple outreach efforts per case.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cs typeface="Calibri" panose="020F0502020204030204" pitchFamily="34" charset="0"/>
              </a:rPr>
              <a:t>Athletics and Academic Advising play a large role in the CARE Teams outreach as these are two resources that have close relationships with students outside of Student Life.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cs typeface="Calibri" panose="020F0502020204030204" pitchFamily="34" charset="0"/>
              </a:rPr>
              <a:t>General Case Management: </a:t>
            </a:r>
            <a:r>
              <a:rPr lang="en-US" sz="1200" dirty="0"/>
              <a:t>Ongoing coordination and oversight of CARE cases, including reviewing outreach efforts, documenting interactions, assessing and updating risk levels, and determining next steps to support student well-being and success.</a:t>
            </a:r>
            <a:endParaRPr lang="en-US" sz="120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endParaRPr lang="en-US" sz="1200" kern="0" dirty="0">
              <a:solidFill>
                <a:srgbClr val="00000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053E679-4227-C206-E9C5-F9CF01E1439C}"/>
              </a:ext>
            </a:extLst>
          </p:cNvPr>
          <p:cNvCxnSpPr/>
          <p:nvPr/>
        </p:nvCxnSpPr>
        <p:spPr>
          <a:xfrm>
            <a:off x="6242831" y="1578861"/>
            <a:ext cx="0" cy="424065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E2C57D2-3D18-E5D0-55D0-933668A46C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0408580"/>
              </p:ext>
            </p:extLst>
          </p:nvPr>
        </p:nvGraphicFramePr>
        <p:xfrm>
          <a:off x="105508" y="1253316"/>
          <a:ext cx="6383246" cy="5168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9823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 for Cabinet Members.potx" id="{9F8CECE5-8D10-4FB6-9C09-1F2A548A6949}" vid="{62F74581-0BFC-4E97-8CD0-98BDBD0E11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F5F251B6AC3E40A41B763938DDF245" ma:contentTypeVersion="11" ma:contentTypeDescription="Create a new document." ma:contentTypeScope="" ma:versionID="080d79aaa960c3fd8dfd860e18a0d526">
  <xsd:schema xmlns:xsd="http://www.w3.org/2001/XMLSchema" xmlns:xs="http://www.w3.org/2001/XMLSchema" xmlns:p="http://schemas.microsoft.com/office/2006/metadata/properties" xmlns:ns2="5cbae385-9cae-45b2-9a76-7e193dedc811" xmlns:ns3="f94045a1-03e5-485f-8b17-9a371bc3ebf1" targetNamespace="http://schemas.microsoft.com/office/2006/metadata/properties" ma:root="true" ma:fieldsID="187f73c61307ef9c3f5ded24511d062f" ns2:_="" ns3:_="">
    <xsd:import namespace="5cbae385-9cae-45b2-9a76-7e193dedc811"/>
    <xsd:import namespace="f94045a1-03e5-485f-8b17-9a371bc3eb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ae385-9cae-45b2-9a76-7e193dedc8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0e3ce96-38a0-4f03-b8dd-365bc4263b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4045a1-03e5-485f-8b17-9a371bc3ebf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c0b0e3-f2c4-435c-b075-039b4f97043f}" ma:internalName="TaxCatchAll" ma:showField="CatchAllData" ma:web="f94045a1-03e5-485f-8b17-9a371bc3eb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4045a1-03e5-485f-8b17-9a371bc3ebf1" xsi:nil="true"/>
    <lcf76f155ced4ddcb4097134ff3c332f xmlns="5cbae385-9cae-45b2-9a76-7e193dedc81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085348-35FD-4CCA-AE1F-7BDD6D1263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F7CFFB-93DD-4FCB-B9FD-3E67337FF4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bae385-9cae-45b2-9a76-7e193dedc811"/>
    <ds:schemaRef ds:uri="f94045a1-03e5-485f-8b17-9a371bc3eb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B6E387-BEDA-4CEB-9400-DE1A4037EC35}">
  <ds:schemaRefs>
    <ds:schemaRef ds:uri="http://purl.org/dc/elements/1.1/"/>
    <ds:schemaRef ds:uri="http://schemas.microsoft.com/office/2006/metadata/properties"/>
    <ds:schemaRef ds:uri="141e05c2-a627-4938-b225-d83761eaab2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5d63ed4-f335-4992-a4b1-55947fca5c2a"/>
    <ds:schemaRef ds:uri="http://www.w3.org/XML/1998/namespace"/>
    <ds:schemaRef ds:uri="http://purl.org/dc/dcmitype/"/>
    <ds:schemaRef ds:uri="f94045a1-03e5-485f-8b17-9a371bc3ebf1"/>
    <ds:schemaRef ds:uri="5cbae385-9cae-45b2-9a76-7e193dedc81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for Cabinet Members</Template>
  <TotalTime>50034</TotalTime>
  <Words>170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Manager/>
  <Company>Nichols College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Langlois, Katherine A.</dc:creator>
  <cp:keywords/>
  <dc:description/>
  <cp:lastModifiedBy>Cross, Alexander R.</cp:lastModifiedBy>
  <cp:revision>106</cp:revision>
  <cp:lastPrinted>2025-12-23T20:45:16Z</cp:lastPrinted>
  <dcterms:created xsi:type="dcterms:W3CDTF">2023-01-11T20:06:56Z</dcterms:created>
  <dcterms:modified xsi:type="dcterms:W3CDTF">2026-10-19T19:27:05Z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0x010100D4F5F251B6AC3E40A41B763938DDF245</vt:lpwstr>
  </property>
</Properties>
</file>