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771" r:id="rId3"/>
    <p:sldId id="665" r:id="rId4"/>
    <p:sldId id="701" r:id="rId5"/>
    <p:sldId id="761" r:id="rId6"/>
    <p:sldId id="773" r:id="rId7"/>
    <p:sldId id="774" r:id="rId8"/>
    <p:sldId id="763" r:id="rId9"/>
    <p:sldId id="64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67158C-1FCA-428B-A9A3-F3769AE824B1}" v="95" dt="2024-11-19T19:43:57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690" autoAdjust="0"/>
  </p:normalViewPr>
  <p:slideViewPr>
    <p:cSldViewPr snapToGrid="0">
      <p:cViewPr varScale="1">
        <p:scale>
          <a:sx n="78" d="100"/>
          <a:sy n="78" d="100"/>
        </p:scale>
        <p:origin x="16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nicholscolleg-my.sharepoint.com/personal/rafrkal_nichols_edu/Documents/Registration%20Reports/Graduate%20Enrollment%20by%20Student%20Typ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Graduate Enrollment By Student Type</a:t>
            </a:r>
          </a:p>
        </c:rich>
      </c:tx>
      <c:layout>
        <c:manualLayout>
          <c:xMode val="edge"/>
          <c:yMode val="edge"/>
          <c:x val="0.31479155730533681"/>
          <c:y val="2.90401859317440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Traditional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Sheet1!$B$2:$G$2</c:f>
              <c:strCache>
                <c:ptCount val="6"/>
                <c:pt idx="0">
                  <c:v>FA2019</c:v>
                </c:pt>
                <c:pt idx="1">
                  <c:v>FA2020</c:v>
                </c:pt>
                <c:pt idx="2">
                  <c:v>FA2021</c:v>
                </c:pt>
                <c:pt idx="3">
                  <c:v>FA2022</c:v>
                </c:pt>
                <c:pt idx="4">
                  <c:v>FA2023</c:v>
                </c:pt>
                <c:pt idx="5">
                  <c:v>FA2024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140</c:v>
                </c:pt>
                <c:pt idx="1">
                  <c:v>147</c:v>
                </c:pt>
                <c:pt idx="2">
                  <c:v>122</c:v>
                </c:pt>
                <c:pt idx="3">
                  <c:v>118</c:v>
                </c:pt>
                <c:pt idx="4">
                  <c:v>113</c:v>
                </c:pt>
                <c:pt idx="5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C6-4AEE-9B76-BD99F8CDC465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Executive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Sheet1!$B$2:$G$2</c:f>
              <c:strCache>
                <c:ptCount val="6"/>
                <c:pt idx="0">
                  <c:v>FA2019</c:v>
                </c:pt>
                <c:pt idx="1">
                  <c:v>FA2020</c:v>
                </c:pt>
                <c:pt idx="2">
                  <c:v>FA2021</c:v>
                </c:pt>
                <c:pt idx="3">
                  <c:v>FA2022</c:v>
                </c:pt>
                <c:pt idx="4">
                  <c:v>FA2023</c:v>
                </c:pt>
                <c:pt idx="5">
                  <c:v>FA2024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34</c:v>
                </c:pt>
                <c:pt idx="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C6-4AEE-9B76-BD99F8CDC465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+1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Sheet1!$B$2:$G$2</c:f>
              <c:strCache>
                <c:ptCount val="6"/>
                <c:pt idx="0">
                  <c:v>FA2019</c:v>
                </c:pt>
                <c:pt idx="1">
                  <c:v>FA2020</c:v>
                </c:pt>
                <c:pt idx="2">
                  <c:v>FA2021</c:v>
                </c:pt>
                <c:pt idx="3">
                  <c:v>FA2022</c:v>
                </c:pt>
                <c:pt idx="4">
                  <c:v>FA2023</c:v>
                </c:pt>
                <c:pt idx="5">
                  <c:v>FA2024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21</c:v>
                </c:pt>
                <c:pt idx="1">
                  <c:v>23</c:v>
                </c:pt>
                <c:pt idx="2">
                  <c:v>54</c:v>
                </c:pt>
                <c:pt idx="3">
                  <c:v>61</c:v>
                </c:pt>
                <c:pt idx="4">
                  <c:v>52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C6-4AEE-9B76-BD99F8CDC465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AAF/WOLF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Sheet1!$B$2:$G$2</c:f>
              <c:strCache>
                <c:ptCount val="6"/>
                <c:pt idx="0">
                  <c:v>FA2019</c:v>
                </c:pt>
                <c:pt idx="1">
                  <c:v>FA2020</c:v>
                </c:pt>
                <c:pt idx="2">
                  <c:v>FA2021</c:v>
                </c:pt>
                <c:pt idx="3">
                  <c:v>FA2022</c:v>
                </c:pt>
                <c:pt idx="4">
                  <c:v>FA2023</c:v>
                </c:pt>
                <c:pt idx="5">
                  <c:v>FA2024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15</c:v>
                </c:pt>
                <c:pt idx="1">
                  <c:v>26</c:v>
                </c:pt>
                <c:pt idx="2">
                  <c:v>31</c:v>
                </c:pt>
                <c:pt idx="3">
                  <c:v>31</c:v>
                </c:pt>
                <c:pt idx="4">
                  <c:v>27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C6-4AEE-9B76-BD99F8CDC4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0976872"/>
        <c:axId val="760973272"/>
      </c:areaChart>
      <c:catAx>
        <c:axId val="760976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973272"/>
        <c:crosses val="autoZero"/>
        <c:auto val="1"/>
        <c:lblAlgn val="ctr"/>
        <c:lblOffset val="100"/>
        <c:noMultiLvlLbl val="0"/>
      </c:catAx>
      <c:valAx>
        <c:axId val="760973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9768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FF219-8CD6-4F24-BC19-950A381CD1C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B78F12A-1CC4-49A5-8621-99AE7A62C7F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Enhances the reputation of the college </a:t>
          </a:r>
        </a:p>
      </dgm:t>
    </dgm:pt>
    <dgm:pt modelId="{C206DBA4-8AEC-4703-9DC8-04FF848BE60B}" type="parTrans" cxnId="{263F4091-E64B-43A7-9667-64DBF1139737}">
      <dgm:prSet/>
      <dgm:spPr/>
      <dgm:t>
        <a:bodyPr/>
        <a:lstStyle/>
        <a:p>
          <a:endParaRPr lang="en-US"/>
        </a:p>
      </dgm:t>
    </dgm:pt>
    <dgm:pt modelId="{700B7833-EBAE-4E21-B81B-4990E74DF92F}" type="sibTrans" cxnId="{263F4091-E64B-43A7-9667-64DBF1139737}">
      <dgm:prSet/>
      <dgm:spPr/>
      <dgm:t>
        <a:bodyPr/>
        <a:lstStyle/>
        <a:p>
          <a:endParaRPr lang="en-US"/>
        </a:p>
      </dgm:t>
    </dgm:pt>
    <dgm:pt modelId="{22C84EE4-C93D-4166-9F5F-1CDBEC06548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Supports college operations</a:t>
          </a:r>
        </a:p>
      </dgm:t>
    </dgm:pt>
    <dgm:pt modelId="{52539BD2-42C1-4BDB-9CA7-AB3F603895B0}" type="parTrans" cxnId="{D9B05BFF-4640-4C54-9F54-1A7EED908D0F}">
      <dgm:prSet/>
      <dgm:spPr/>
      <dgm:t>
        <a:bodyPr/>
        <a:lstStyle/>
        <a:p>
          <a:endParaRPr lang="en-US"/>
        </a:p>
      </dgm:t>
    </dgm:pt>
    <dgm:pt modelId="{3C29ED56-AFA4-47BB-A56E-9E1745282A09}" type="sibTrans" cxnId="{D9B05BFF-4640-4C54-9F54-1A7EED908D0F}">
      <dgm:prSet/>
      <dgm:spPr/>
      <dgm:t>
        <a:bodyPr/>
        <a:lstStyle/>
        <a:p>
          <a:endParaRPr lang="en-US"/>
        </a:p>
      </dgm:t>
    </dgm:pt>
    <dgm:pt modelId="{674853E5-D647-40B8-BDC1-87323C80F8C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Generates essential revenue </a:t>
          </a:r>
        </a:p>
      </dgm:t>
    </dgm:pt>
    <dgm:pt modelId="{67C2064D-18CC-4A83-BCB7-20BBABF8C619}" type="parTrans" cxnId="{19CBB998-8CC0-4C81-A58D-D66DD019F8BA}">
      <dgm:prSet/>
      <dgm:spPr/>
      <dgm:t>
        <a:bodyPr/>
        <a:lstStyle/>
        <a:p>
          <a:endParaRPr lang="en-US"/>
        </a:p>
      </dgm:t>
    </dgm:pt>
    <dgm:pt modelId="{8CB77D48-DB58-4BAE-B585-D3B3898E2BD9}" type="sibTrans" cxnId="{19CBB998-8CC0-4C81-A58D-D66DD019F8BA}">
      <dgm:prSet/>
      <dgm:spPr/>
      <dgm:t>
        <a:bodyPr/>
        <a:lstStyle/>
        <a:p>
          <a:endParaRPr lang="en-US"/>
        </a:p>
      </dgm:t>
    </dgm:pt>
    <dgm:pt modelId="{CE02B71D-22A2-47CA-8E47-E1E035525538}" type="pres">
      <dgm:prSet presAssocID="{661FF219-8CD6-4F24-BC19-950A381CD1CA}" presName="root" presStyleCnt="0">
        <dgm:presLayoutVars>
          <dgm:dir/>
          <dgm:resizeHandles val="exact"/>
        </dgm:presLayoutVars>
      </dgm:prSet>
      <dgm:spPr/>
    </dgm:pt>
    <dgm:pt modelId="{4C9D996B-7F6C-46A9-AE5D-9A9B658D509F}" type="pres">
      <dgm:prSet presAssocID="{FB78F12A-1CC4-49A5-8621-99AE7A62C7F2}" presName="compNode" presStyleCnt="0"/>
      <dgm:spPr/>
    </dgm:pt>
    <dgm:pt modelId="{A0E58C0E-04A1-45E2-937F-3F2A5872B6CF}" type="pres">
      <dgm:prSet presAssocID="{FB78F12A-1CC4-49A5-8621-99AE7A62C7F2}" presName="iconBgRect" presStyleLbl="bgShp" presStyleIdx="0" presStyleCnt="3"/>
      <dgm:spPr/>
    </dgm:pt>
    <dgm:pt modelId="{D0568893-4738-4304-9E43-3DA8232EE9D2}" type="pres">
      <dgm:prSet presAssocID="{FB78F12A-1CC4-49A5-8621-99AE7A62C7F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5616EDE-9A31-45CF-9C5F-92604B60D2B3}" type="pres">
      <dgm:prSet presAssocID="{FB78F12A-1CC4-49A5-8621-99AE7A62C7F2}" presName="spaceRect" presStyleCnt="0"/>
      <dgm:spPr/>
    </dgm:pt>
    <dgm:pt modelId="{3A5AFDED-72A3-4534-A179-A4BD8CE72F74}" type="pres">
      <dgm:prSet presAssocID="{FB78F12A-1CC4-49A5-8621-99AE7A62C7F2}" presName="textRect" presStyleLbl="revTx" presStyleIdx="0" presStyleCnt="3">
        <dgm:presLayoutVars>
          <dgm:chMax val="1"/>
          <dgm:chPref val="1"/>
        </dgm:presLayoutVars>
      </dgm:prSet>
      <dgm:spPr/>
    </dgm:pt>
    <dgm:pt modelId="{BE9EC0DD-AD89-4F02-BE2C-E9D3B78FA38B}" type="pres">
      <dgm:prSet presAssocID="{700B7833-EBAE-4E21-B81B-4990E74DF92F}" presName="sibTrans" presStyleCnt="0"/>
      <dgm:spPr/>
    </dgm:pt>
    <dgm:pt modelId="{DDA7A456-9346-48ED-876D-CBDAC97849ED}" type="pres">
      <dgm:prSet presAssocID="{22C84EE4-C93D-4166-9F5F-1CDBEC065483}" presName="compNode" presStyleCnt="0"/>
      <dgm:spPr/>
    </dgm:pt>
    <dgm:pt modelId="{473656DA-8807-4A63-BBF0-1020185EDF4E}" type="pres">
      <dgm:prSet presAssocID="{22C84EE4-C93D-4166-9F5F-1CDBEC065483}" presName="iconBgRect" presStyleLbl="bgShp" presStyleIdx="1" presStyleCnt="3"/>
      <dgm:spPr/>
    </dgm:pt>
    <dgm:pt modelId="{E2138153-2366-4AF8-9923-8AF5F85D36C6}" type="pres">
      <dgm:prSet presAssocID="{22C84EE4-C93D-4166-9F5F-1CDBEC06548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5851C7C5-EAF7-4487-9250-39627CA43B9B}" type="pres">
      <dgm:prSet presAssocID="{22C84EE4-C93D-4166-9F5F-1CDBEC065483}" presName="spaceRect" presStyleCnt="0"/>
      <dgm:spPr/>
    </dgm:pt>
    <dgm:pt modelId="{F7B6E77B-115F-47BB-9468-6EDA4E950DBF}" type="pres">
      <dgm:prSet presAssocID="{22C84EE4-C93D-4166-9F5F-1CDBEC065483}" presName="textRect" presStyleLbl="revTx" presStyleIdx="1" presStyleCnt="3">
        <dgm:presLayoutVars>
          <dgm:chMax val="1"/>
          <dgm:chPref val="1"/>
        </dgm:presLayoutVars>
      </dgm:prSet>
      <dgm:spPr/>
    </dgm:pt>
    <dgm:pt modelId="{2915ADF5-DB29-433B-A515-CF701AF87D33}" type="pres">
      <dgm:prSet presAssocID="{3C29ED56-AFA4-47BB-A56E-9E1745282A09}" presName="sibTrans" presStyleCnt="0"/>
      <dgm:spPr/>
    </dgm:pt>
    <dgm:pt modelId="{01591972-5024-4A8D-8EEF-674AA9FCFBE2}" type="pres">
      <dgm:prSet presAssocID="{674853E5-D647-40B8-BDC1-87323C80F8C2}" presName="compNode" presStyleCnt="0"/>
      <dgm:spPr/>
    </dgm:pt>
    <dgm:pt modelId="{E82E7B7D-5ED0-474A-A7BF-FA648A5DD259}" type="pres">
      <dgm:prSet presAssocID="{674853E5-D647-40B8-BDC1-87323C80F8C2}" presName="iconBgRect" presStyleLbl="bgShp" presStyleIdx="2" presStyleCnt="3"/>
      <dgm:spPr/>
    </dgm:pt>
    <dgm:pt modelId="{81CFFA8C-08E5-4DE9-A0AE-9966BE3B8B8C}" type="pres">
      <dgm:prSet presAssocID="{674853E5-D647-40B8-BDC1-87323C80F8C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31B96258-1DB0-4190-B435-F4E8C2D549A7}" type="pres">
      <dgm:prSet presAssocID="{674853E5-D647-40B8-BDC1-87323C80F8C2}" presName="spaceRect" presStyleCnt="0"/>
      <dgm:spPr/>
    </dgm:pt>
    <dgm:pt modelId="{7F8FB17F-3035-46E8-B76E-92FF27B61B14}" type="pres">
      <dgm:prSet presAssocID="{674853E5-D647-40B8-BDC1-87323C80F8C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D9B6704-B101-4585-AAB4-168F6AF7E480}" type="presOf" srcId="{22C84EE4-C93D-4166-9F5F-1CDBEC065483}" destId="{F7B6E77B-115F-47BB-9468-6EDA4E950DBF}" srcOrd="0" destOrd="0" presId="urn:microsoft.com/office/officeart/2018/5/layout/IconCircleLabelList"/>
    <dgm:cxn modelId="{E7F6F31D-DBAD-4E61-8D19-67F55D1266D1}" type="presOf" srcId="{661FF219-8CD6-4F24-BC19-950A381CD1CA}" destId="{CE02B71D-22A2-47CA-8E47-E1E035525538}" srcOrd="0" destOrd="0" presId="urn:microsoft.com/office/officeart/2018/5/layout/IconCircleLabelList"/>
    <dgm:cxn modelId="{88564C34-61BA-4BB5-9A6B-F893DCCAECAE}" type="presOf" srcId="{674853E5-D647-40B8-BDC1-87323C80F8C2}" destId="{7F8FB17F-3035-46E8-B76E-92FF27B61B14}" srcOrd="0" destOrd="0" presId="urn:microsoft.com/office/officeart/2018/5/layout/IconCircleLabelList"/>
    <dgm:cxn modelId="{263F4091-E64B-43A7-9667-64DBF1139737}" srcId="{661FF219-8CD6-4F24-BC19-950A381CD1CA}" destId="{FB78F12A-1CC4-49A5-8621-99AE7A62C7F2}" srcOrd="0" destOrd="0" parTransId="{C206DBA4-8AEC-4703-9DC8-04FF848BE60B}" sibTransId="{700B7833-EBAE-4E21-B81B-4990E74DF92F}"/>
    <dgm:cxn modelId="{4C98A094-1920-445B-A68A-23ABDE091C74}" type="presOf" srcId="{FB78F12A-1CC4-49A5-8621-99AE7A62C7F2}" destId="{3A5AFDED-72A3-4534-A179-A4BD8CE72F74}" srcOrd="0" destOrd="0" presId="urn:microsoft.com/office/officeart/2018/5/layout/IconCircleLabelList"/>
    <dgm:cxn modelId="{19CBB998-8CC0-4C81-A58D-D66DD019F8BA}" srcId="{661FF219-8CD6-4F24-BC19-950A381CD1CA}" destId="{674853E5-D647-40B8-BDC1-87323C80F8C2}" srcOrd="2" destOrd="0" parTransId="{67C2064D-18CC-4A83-BCB7-20BBABF8C619}" sibTransId="{8CB77D48-DB58-4BAE-B585-D3B3898E2BD9}"/>
    <dgm:cxn modelId="{D9B05BFF-4640-4C54-9F54-1A7EED908D0F}" srcId="{661FF219-8CD6-4F24-BC19-950A381CD1CA}" destId="{22C84EE4-C93D-4166-9F5F-1CDBEC065483}" srcOrd="1" destOrd="0" parTransId="{52539BD2-42C1-4BDB-9CA7-AB3F603895B0}" sibTransId="{3C29ED56-AFA4-47BB-A56E-9E1745282A09}"/>
    <dgm:cxn modelId="{A9051095-6E99-4106-8F55-C30100AFB26A}" type="presParOf" srcId="{CE02B71D-22A2-47CA-8E47-E1E035525538}" destId="{4C9D996B-7F6C-46A9-AE5D-9A9B658D509F}" srcOrd="0" destOrd="0" presId="urn:microsoft.com/office/officeart/2018/5/layout/IconCircleLabelList"/>
    <dgm:cxn modelId="{7441E914-2BA7-4381-9C99-0637FB967728}" type="presParOf" srcId="{4C9D996B-7F6C-46A9-AE5D-9A9B658D509F}" destId="{A0E58C0E-04A1-45E2-937F-3F2A5872B6CF}" srcOrd="0" destOrd="0" presId="urn:microsoft.com/office/officeart/2018/5/layout/IconCircleLabelList"/>
    <dgm:cxn modelId="{90A48B3C-8308-4A8F-B561-29AAA408DAE3}" type="presParOf" srcId="{4C9D996B-7F6C-46A9-AE5D-9A9B658D509F}" destId="{D0568893-4738-4304-9E43-3DA8232EE9D2}" srcOrd="1" destOrd="0" presId="urn:microsoft.com/office/officeart/2018/5/layout/IconCircleLabelList"/>
    <dgm:cxn modelId="{9F89543D-55C9-4551-9B3D-0E7070A0AF9C}" type="presParOf" srcId="{4C9D996B-7F6C-46A9-AE5D-9A9B658D509F}" destId="{95616EDE-9A31-45CF-9C5F-92604B60D2B3}" srcOrd="2" destOrd="0" presId="urn:microsoft.com/office/officeart/2018/5/layout/IconCircleLabelList"/>
    <dgm:cxn modelId="{A09B6C66-B963-417D-A3C9-77928171E0C8}" type="presParOf" srcId="{4C9D996B-7F6C-46A9-AE5D-9A9B658D509F}" destId="{3A5AFDED-72A3-4534-A179-A4BD8CE72F74}" srcOrd="3" destOrd="0" presId="urn:microsoft.com/office/officeart/2018/5/layout/IconCircleLabelList"/>
    <dgm:cxn modelId="{0B9977E3-CCAF-455F-93B3-D7F3BE941080}" type="presParOf" srcId="{CE02B71D-22A2-47CA-8E47-E1E035525538}" destId="{BE9EC0DD-AD89-4F02-BE2C-E9D3B78FA38B}" srcOrd="1" destOrd="0" presId="urn:microsoft.com/office/officeart/2018/5/layout/IconCircleLabelList"/>
    <dgm:cxn modelId="{8907123A-5071-4051-BE9A-D0B0DDE3E172}" type="presParOf" srcId="{CE02B71D-22A2-47CA-8E47-E1E035525538}" destId="{DDA7A456-9346-48ED-876D-CBDAC97849ED}" srcOrd="2" destOrd="0" presId="urn:microsoft.com/office/officeart/2018/5/layout/IconCircleLabelList"/>
    <dgm:cxn modelId="{C25993EF-7867-4141-9034-13E53594B176}" type="presParOf" srcId="{DDA7A456-9346-48ED-876D-CBDAC97849ED}" destId="{473656DA-8807-4A63-BBF0-1020185EDF4E}" srcOrd="0" destOrd="0" presId="urn:microsoft.com/office/officeart/2018/5/layout/IconCircleLabelList"/>
    <dgm:cxn modelId="{CB0DF234-A9D7-4C57-B9A5-8241CADA9F17}" type="presParOf" srcId="{DDA7A456-9346-48ED-876D-CBDAC97849ED}" destId="{E2138153-2366-4AF8-9923-8AF5F85D36C6}" srcOrd="1" destOrd="0" presId="urn:microsoft.com/office/officeart/2018/5/layout/IconCircleLabelList"/>
    <dgm:cxn modelId="{73527A0E-CD36-4B2E-A752-560B5C4BAB58}" type="presParOf" srcId="{DDA7A456-9346-48ED-876D-CBDAC97849ED}" destId="{5851C7C5-EAF7-4487-9250-39627CA43B9B}" srcOrd="2" destOrd="0" presId="urn:microsoft.com/office/officeart/2018/5/layout/IconCircleLabelList"/>
    <dgm:cxn modelId="{B611989F-3FF4-42EF-AD32-2D2F1E52B62E}" type="presParOf" srcId="{DDA7A456-9346-48ED-876D-CBDAC97849ED}" destId="{F7B6E77B-115F-47BB-9468-6EDA4E950DBF}" srcOrd="3" destOrd="0" presId="urn:microsoft.com/office/officeart/2018/5/layout/IconCircleLabelList"/>
    <dgm:cxn modelId="{DA0FCAB5-1625-4047-9E53-D773A15EDF40}" type="presParOf" srcId="{CE02B71D-22A2-47CA-8E47-E1E035525538}" destId="{2915ADF5-DB29-433B-A515-CF701AF87D33}" srcOrd="3" destOrd="0" presId="urn:microsoft.com/office/officeart/2018/5/layout/IconCircleLabelList"/>
    <dgm:cxn modelId="{ABD0B773-5572-4B0D-BB8B-38F2B18E4C5A}" type="presParOf" srcId="{CE02B71D-22A2-47CA-8E47-E1E035525538}" destId="{01591972-5024-4A8D-8EEF-674AA9FCFBE2}" srcOrd="4" destOrd="0" presId="urn:microsoft.com/office/officeart/2018/5/layout/IconCircleLabelList"/>
    <dgm:cxn modelId="{206DD8DF-FD20-4B06-9A72-8D98D0B97F79}" type="presParOf" srcId="{01591972-5024-4A8D-8EEF-674AA9FCFBE2}" destId="{E82E7B7D-5ED0-474A-A7BF-FA648A5DD259}" srcOrd="0" destOrd="0" presId="urn:microsoft.com/office/officeart/2018/5/layout/IconCircleLabelList"/>
    <dgm:cxn modelId="{C364009E-3FB7-4EDB-8E24-2C30CBFBE6E7}" type="presParOf" srcId="{01591972-5024-4A8D-8EEF-674AA9FCFBE2}" destId="{81CFFA8C-08E5-4DE9-A0AE-9966BE3B8B8C}" srcOrd="1" destOrd="0" presId="urn:microsoft.com/office/officeart/2018/5/layout/IconCircleLabelList"/>
    <dgm:cxn modelId="{1FCABBBD-5671-4715-A1EF-4BBFB7387FF6}" type="presParOf" srcId="{01591972-5024-4A8D-8EEF-674AA9FCFBE2}" destId="{31B96258-1DB0-4190-B435-F4E8C2D549A7}" srcOrd="2" destOrd="0" presId="urn:microsoft.com/office/officeart/2018/5/layout/IconCircleLabelList"/>
    <dgm:cxn modelId="{2A6A1EF2-78CC-4B42-B3D8-410467BDFD86}" type="presParOf" srcId="{01591972-5024-4A8D-8EEF-674AA9FCFBE2}" destId="{7F8FB17F-3035-46E8-B76E-92FF27B61B1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58C0E-04A1-45E2-937F-3F2A5872B6CF}">
      <dsp:nvSpPr>
        <dsp:cNvPr id="0" name=""/>
        <dsp:cNvSpPr/>
      </dsp:nvSpPr>
      <dsp:spPr>
        <a:xfrm>
          <a:off x="477900" y="72674"/>
          <a:ext cx="1475437" cy="14754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568893-4738-4304-9E43-3DA8232EE9D2}">
      <dsp:nvSpPr>
        <dsp:cNvPr id="0" name=""/>
        <dsp:cNvSpPr/>
      </dsp:nvSpPr>
      <dsp:spPr>
        <a:xfrm>
          <a:off x="792337" y="387112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AFDED-72A3-4534-A179-A4BD8CE72F74}">
      <dsp:nvSpPr>
        <dsp:cNvPr id="0" name=""/>
        <dsp:cNvSpPr/>
      </dsp:nvSpPr>
      <dsp:spPr>
        <a:xfrm>
          <a:off x="6243" y="2007674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Enhances the reputation of the college </a:t>
          </a:r>
        </a:p>
      </dsp:txBody>
      <dsp:txXfrm>
        <a:off x="6243" y="2007674"/>
        <a:ext cx="2418750" cy="720000"/>
      </dsp:txXfrm>
    </dsp:sp>
    <dsp:sp modelId="{473656DA-8807-4A63-BBF0-1020185EDF4E}">
      <dsp:nvSpPr>
        <dsp:cNvPr id="0" name=""/>
        <dsp:cNvSpPr/>
      </dsp:nvSpPr>
      <dsp:spPr>
        <a:xfrm>
          <a:off x="3319931" y="72674"/>
          <a:ext cx="1475437" cy="14754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138153-2366-4AF8-9923-8AF5F85D36C6}">
      <dsp:nvSpPr>
        <dsp:cNvPr id="0" name=""/>
        <dsp:cNvSpPr/>
      </dsp:nvSpPr>
      <dsp:spPr>
        <a:xfrm>
          <a:off x="3634368" y="387112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6E77B-115F-47BB-9468-6EDA4E950DBF}">
      <dsp:nvSpPr>
        <dsp:cNvPr id="0" name=""/>
        <dsp:cNvSpPr/>
      </dsp:nvSpPr>
      <dsp:spPr>
        <a:xfrm>
          <a:off x="2848275" y="2007674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Supports college operations</a:t>
          </a:r>
        </a:p>
      </dsp:txBody>
      <dsp:txXfrm>
        <a:off x="2848275" y="2007674"/>
        <a:ext cx="2418750" cy="720000"/>
      </dsp:txXfrm>
    </dsp:sp>
    <dsp:sp modelId="{E82E7B7D-5ED0-474A-A7BF-FA648A5DD259}">
      <dsp:nvSpPr>
        <dsp:cNvPr id="0" name=""/>
        <dsp:cNvSpPr/>
      </dsp:nvSpPr>
      <dsp:spPr>
        <a:xfrm>
          <a:off x="6161962" y="72674"/>
          <a:ext cx="1475437" cy="14754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CFFA8C-08E5-4DE9-A0AE-9966BE3B8B8C}">
      <dsp:nvSpPr>
        <dsp:cNvPr id="0" name=""/>
        <dsp:cNvSpPr/>
      </dsp:nvSpPr>
      <dsp:spPr>
        <a:xfrm>
          <a:off x="6476400" y="387112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FB17F-3035-46E8-B76E-92FF27B61B14}">
      <dsp:nvSpPr>
        <dsp:cNvPr id="0" name=""/>
        <dsp:cNvSpPr/>
      </dsp:nvSpPr>
      <dsp:spPr>
        <a:xfrm>
          <a:off x="5690306" y="2007674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/>
            <a:t>Generates essential revenue </a:t>
          </a:r>
        </a:p>
      </dsp:txBody>
      <dsp:txXfrm>
        <a:off x="5690306" y="2007674"/>
        <a:ext cx="2418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63312-99A3-42CE-9B56-315824A056E4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2ABEC-E2BB-4002-BEE1-3B064D8A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74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A051C7-45CA-3342-89F5-2EB51BAC85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983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Conservative projections in a graduate market that is expected to grow about 1% over the next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A051C7-45CA-3342-89F5-2EB51BAC85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025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A051C7-45CA-3342-89F5-2EB51BAC85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90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8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3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61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28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34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06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31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92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09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1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34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02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96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8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4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0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4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6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9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7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A3F4A-3436-194B-B9D7-16C84796E7EF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2E89A-1A6D-B949-B940-4E1D76514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86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"/>
            <a:ext cx="9144000" cy="1252636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52272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2000" i="1">
                <a:solidFill>
                  <a:prstClr val="white"/>
                </a:solidFill>
                <a:latin typeface="Corbel" panose="020B0503020204020204" pitchFamily="34" charset="0"/>
              </a:rPr>
              <a:t>Loyalty  Service  Culture</a:t>
            </a:r>
          </a:p>
        </p:txBody>
      </p:sp>
      <p:pic>
        <p:nvPicPr>
          <p:cNvPr id="9" name="Picture 8" descr="Nichols_Shield_WHITE_(CutOutN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19892" y="2061124"/>
            <a:ext cx="7304216" cy="116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defTabSz="457200">
              <a:lnSpc>
                <a:spcPct val="90000"/>
              </a:lnSpc>
              <a:spcAft>
                <a:spcPts val="600"/>
              </a:spcAft>
            </a:pPr>
            <a:endParaRPr lang="en-US" sz="2200">
              <a:solidFill>
                <a:prstClr val="black"/>
              </a:solidFill>
              <a:latin typeface="Corbel"/>
              <a:cs typeface="Corbel"/>
            </a:endParaRPr>
          </a:p>
          <a:p>
            <a:pPr lvl="1" defTabSz="457200">
              <a:lnSpc>
                <a:spcPct val="90000"/>
              </a:lnSpc>
              <a:spcAft>
                <a:spcPts val="600"/>
              </a:spcAft>
            </a:pPr>
            <a:endParaRPr lang="en-US" sz="2200">
              <a:solidFill>
                <a:prstClr val="black"/>
              </a:solidFill>
              <a:latin typeface="Corbel"/>
              <a:cs typeface="Corbel"/>
            </a:endParaRPr>
          </a:p>
          <a:p>
            <a:pPr lvl="1" defTabSz="457200">
              <a:lnSpc>
                <a:spcPct val="90000"/>
              </a:lnSpc>
              <a:spcAft>
                <a:spcPts val="600"/>
              </a:spcAft>
            </a:pPr>
            <a:endParaRPr lang="en-US" sz="220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1729" y="242195"/>
            <a:ext cx="70982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4400" b="1" dirty="0">
                <a:solidFill>
                  <a:prstClr val="white"/>
                </a:solidFill>
                <a:latin typeface="Corbel"/>
                <a:cs typeface="Corbel"/>
              </a:rPr>
              <a:t> </a:t>
            </a:r>
            <a:endParaRPr lang="en-US" sz="4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45078E9-F20E-504C-B10E-7557B2696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Calibri"/>
                <a:cs typeface="Calibri"/>
              </a:rPr>
              <a:t>Graduate School Strategic Update 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28694-CB66-A69C-ACC7-00A14879E1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Fall 2024</a:t>
            </a:r>
          </a:p>
        </p:txBody>
      </p:sp>
    </p:spTree>
    <p:extLst>
      <p:ext uri="{BB962C8B-B14F-4D97-AF65-F5344CB8AC3E}">
        <p14:creationId xmlns:p14="http://schemas.microsoft.com/office/powerpoint/2010/main" val="279347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252636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252272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4278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Nichols_Shield_WHITE_(CutOutN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15345" y="400283"/>
            <a:ext cx="70982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Corbel"/>
              </a:rPr>
              <a:t>A Strategic Business Unit</a:t>
            </a:r>
          </a:p>
          <a:p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2B6B45-5A82-E8AB-F0B0-5207F4827E46}"/>
              </a:ext>
            </a:extLst>
          </p:cNvPr>
          <p:cNvSpPr txBox="1"/>
          <p:nvPr/>
        </p:nvSpPr>
        <p:spPr>
          <a:xfrm>
            <a:off x="2197966" y="6411072"/>
            <a:ext cx="47434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2000" i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Loyalty Service Culture</a:t>
            </a:r>
          </a:p>
        </p:txBody>
      </p:sp>
      <p:pic>
        <p:nvPicPr>
          <p:cNvPr id="5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71A545BD-D9CF-AA4F-0E2B-6705CED3A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9102" y="5963987"/>
            <a:ext cx="1009649" cy="340925"/>
          </a:xfrm>
          <a:prstGeom prst="rect">
            <a:avLst/>
          </a:prstGeom>
        </p:spPr>
      </p:pic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F2EA985F-09F7-B6FA-7CBC-7CE865F039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4350" y="2460174"/>
          <a:ext cx="8115300" cy="2800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4481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9226"/>
            <a:ext cx="9144000" cy="1252636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91107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i="1">
                <a:solidFill>
                  <a:prstClr val="white"/>
                </a:solidFill>
                <a:latin typeface="Corbel" panose="020B0503020204020204" pitchFamily="34" charset="0"/>
              </a:rPr>
              <a:t>Loyalty  Service  Culture</a:t>
            </a:r>
          </a:p>
        </p:txBody>
      </p:sp>
      <p:pic>
        <p:nvPicPr>
          <p:cNvPr id="9" name="Picture 8" descr="Nichols_Shield_WHITE_(CutOutN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CD6E18F-8A56-47C4-ACC9-EDE9A2F3AB69}"/>
              </a:ext>
            </a:extLst>
          </p:cNvPr>
          <p:cNvSpPr txBox="1"/>
          <p:nvPr/>
        </p:nvSpPr>
        <p:spPr>
          <a:xfrm>
            <a:off x="1815345" y="324343"/>
            <a:ext cx="709827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en-US" sz="4000" b="1" dirty="0">
                <a:solidFill>
                  <a:prstClr val="white"/>
                </a:solidFill>
                <a:latin typeface="Corbel"/>
              </a:rPr>
              <a:t> The Graduate School Mission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0A366CE-520A-4411-26B7-124D884EB76C}"/>
              </a:ext>
            </a:extLst>
          </p:cNvPr>
          <p:cNvGrpSpPr/>
          <p:nvPr/>
        </p:nvGrpSpPr>
        <p:grpSpPr>
          <a:xfrm>
            <a:off x="759855" y="1489381"/>
            <a:ext cx="7624292" cy="4699373"/>
            <a:chOff x="759854" y="718410"/>
            <a:chExt cx="7791717" cy="5939966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59535915-F6A3-D936-8531-62F7682686F5}"/>
                </a:ext>
              </a:extLst>
            </p:cNvPr>
            <p:cNvSpPr/>
            <p:nvPr/>
          </p:nvSpPr>
          <p:spPr>
            <a:xfrm>
              <a:off x="759854" y="997286"/>
              <a:ext cx="7624292" cy="15011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BE06D0C-4B78-0F50-791B-E647D604B79E}"/>
                </a:ext>
              </a:extLst>
            </p:cNvPr>
            <p:cNvSpPr txBox="1"/>
            <p:nvPr/>
          </p:nvSpPr>
          <p:spPr>
            <a:xfrm>
              <a:off x="991673" y="1286180"/>
              <a:ext cx="7559898" cy="1167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457200"/>
              <a:r>
                <a:rPr lang="en-US">
                  <a:solidFill>
                    <a:srgbClr val="000000"/>
                  </a:solidFill>
                  <a:latin typeface="Calibri" panose="020F0502020204030204" pitchFamily="34" charset="0"/>
                </a:rPr>
                <a:t>To empower professionals to achieve their career goals. We deliver flexible, experiential, transformational education that prepares influential leaders with the skills to address the challenges facing today’s global organizations. </a:t>
              </a: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85581870-1A84-F00F-604A-48BAAE3CACFA}"/>
                </a:ext>
              </a:extLst>
            </p:cNvPr>
            <p:cNvSpPr/>
            <p:nvPr/>
          </p:nvSpPr>
          <p:spPr>
            <a:xfrm>
              <a:off x="3387144" y="718410"/>
              <a:ext cx="2382591" cy="474811"/>
            </a:xfrm>
            <a:prstGeom prst="round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US">
                  <a:solidFill>
                    <a:prstClr val="white"/>
                  </a:solidFill>
                  <a:latin typeface="Calibri"/>
                </a:rPr>
                <a:t>MISSON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6CB78EA8-5114-BF89-0D3D-A57E4FCAEE73}"/>
                </a:ext>
              </a:extLst>
            </p:cNvPr>
            <p:cNvSpPr/>
            <p:nvPr/>
          </p:nvSpPr>
          <p:spPr>
            <a:xfrm>
              <a:off x="759854" y="3163717"/>
              <a:ext cx="7624292" cy="349465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defTabSz="457200" fontAlgn="base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0000"/>
                  </a:solidFill>
                  <a:latin typeface="Corbel" panose="020B0503020204020204" pitchFamily="34" charset="0"/>
                </a:rPr>
                <a:t>World-class faculty and programs focused on inspiring students to become more confident, self-aware, and resilient.​</a:t>
              </a:r>
              <a:endParaRPr lang="en-US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marL="285750" indent="-285750" defTabSz="457200" fontAlgn="base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0000"/>
                  </a:solidFill>
                  <a:latin typeface="Corbel" panose="020B0503020204020204" pitchFamily="34" charset="0"/>
                </a:rPr>
                <a:t>Synchronous time and location-independent online programs allow students to adapt educational goals to unique life circumstances.​</a:t>
              </a:r>
              <a:endParaRPr lang="en-US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marL="285750" indent="-285750" defTabSz="457200" fontAlgn="base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0000"/>
                  </a:solidFill>
                  <a:latin typeface="Corbel" panose="020B0503020204020204" pitchFamily="34" charset="0"/>
                </a:rPr>
                <a:t>Real-world experiential learning opportunities allow students to apply concepts to the workplace to ensure career readiness.​</a:t>
              </a:r>
              <a:endParaRPr lang="en-US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marL="285750" indent="-285750" defTabSz="457200" fontAlgn="base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0000"/>
                  </a:solidFill>
                  <a:latin typeface="Corbel" panose="020B0503020204020204" pitchFamily="34" charset="0"/>
                </a:rPr>
                <a:t>Personalized career support and an extensive alumni network provide students with exceptional opportunities for career advancement. ​</a:t>
              </a:r>
              <a:endParaRPr lang="en-US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B80E08A-D1E4-9EC5-A96D-A4A688DEA348}"/>
              </a:ext>
            </a:extLst>
          </p:cNvPr>
          <p:cNvSpPr/>
          <p:nvPr/>
        </p:nvSpPr>
        <p:spPr>
          <a:xfrm>
            <a:off x="3380705" y="3234650"/>
            <a:ext cx="2281382" cy="375786"/>
          </a:xfrm>
          <a:prstGeom prst="round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>
                <a:solidFill>
                  <a:prstClr val="white"/>
                </a:solidFill>
                <a:latin typeface="Calibri"/>
              </a:rPr>
              <a:t>BRAND PILLARS</a:t>
            </a:r>
          </a:p>
        </p:txBody>
      </p:sp>
    </p:spTree>
    <p:extLst>
      <p:ext uri="{BB962C8B-B14F-4D97-AF65-F5344CB8AC3E}">
        <p14:creationId xmlns:p14="http://schemas.microsoft.com/office/powerpoint/2010/main" val="235121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"/>
            <a:ext cx="9144000" cy="1252636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52274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i="1">
                <a:solidFill>
                  <a:prstClr val="white"/>
                </a:solidFill>
                <a:latin typeface="Corbel" panose="020B0503020204020204" pitchFamily="34" charset="0"/>
              </a:rPr>
              <a:t>Loyalty  Service  Culture</a:t>
            </a:r>
          </a:p>
        </p:txBody>
      </p:sp>
      <p:pic>
        <p:nvPicPr>
          <p:cNvPr id="9" name="Picture 8" descr="Nichols_Shield_WHITE_(CutOutN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2DCCDED-642E-A74B-383A-9E2C9E5D5B47}"/>
              </a:ext>
            </a:extLst>
          </p:cNvPr>
          <p:cNvSpPr txBox="1"/>
          <p:nvPr/>
        </p:nvSpPr>
        <p:spPr>
          <a:xfrm>
            <a:off x="1726016" y="434065"/>
            <a:ext cx="7098270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en-US" sz="4400" b="1" dirty="0">
                <a:solidFill>
                  <a:prstClr val="white"/>
                </a:solidFill>
                <a:latin typeface="Calibri"/>
                <a:cs typeface="Calibri"/>
              </a:rPr>
              <a:t>Enrollment Trends</a:t>
            </a:r>
            <a:endParaRPr lang="en-US" sz="440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390B422-860C-F3DA-D486-F2745F602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824132"/>
              </p:ext>
            </p:extLst>
          </p:nvPr>
        </p:nvGraphicFramePr>
        <p:xfrm>
          <a:off x="0" y="1554483"/>
          <a:ext cx="9144000" cy="4784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221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"/>
            <a:ext cx="9144000" cy="1252636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91107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i="1">
                <a:solidFill>
                  <a:prstClr val="white"/>
                </a:solidFill>
                <a:latin typeface="Corbel" panose="020B0503020204020204" pitchFamily="34" charset="0"/>
              </a:rPr>
              <a:t>Loyalty  Service  Culture</a:t>
            </a:r>
          </a:p>
        </p:txBody>
      </p:sp>
      <p:pic>
        <p:nvPicPr>
          <p:cNvPr id="9" name="Picture 8" descr="Nichols_Shield_WHITE_(CutOutN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CD6E18F-8A56-47C4-ACC9-EDE9A2F3AB69}"/>
              </a:ext>
            </a:extLst>
          </p:cNvPr>
          <p:cNvSpPr txBox="1"/>
          <p:nvPr/>
        </p:nvSpPr>
        <p:spPr>
          <a:xfrm>
            <a:off x="1815345" y="324343"/>
            <a:ext cx="709827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en-US" sz="4000" b="1" dirty="0">
                <a:solidFill>
                  <a:prstClr val="white"/>
                </a:solidFill>
                <a:latin typeface="Corbel"/>
              </a:rPr>
              <a:t> Enrollment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9E64A-C9FB-562C-1E14-D5EC9A940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8413"/>
            <a:ext cx="8229600" cy="45259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Grow traditional graduate enrollment 1% over the next 5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Maintain +1  enrollment to 25% of the Junior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11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"/>
            <a:ext cx="9144000" cy="1252636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91107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i="1">
                <a:solidFill>
                  <a:prstClr val="white"/>
                </a:solidFill>
                <a:latin typeface="Corbel" panose="020B0503020204020204" pitchFamily="34" charset="0"/>
              </a:rPr>
              <a:t>Loyalty  Service  Culture</a:t>
            </a:r>
          </a:p>
        </p:txBody>
      </p:sp>
      <p:pic>
        <p:nvPicPr>
          <p:cNvPr id="9" name="Picture 8" descr="Nichols_Shield_WHITE_(CutOutN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CD6E18F-8A56-47C4-ACC9-EDE9A2F3AB69}"/>
              </a:ext>
            </a:extLst>
          </p:cNvPr>
          <p:cNvSpPr txBox="1"/>
          <p:nvPr/>
        </p:nvSpPr>
        <p:spPr>
          <a:xfrm>
            <a:off x="1815345" y="324343"/>
            <a:ext cx="709827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en-US" sz="4000" b="1" dirty="0">
                <a:solidFill>
                  <a:prstClr val="white"/>
                </a:solidFill>
                <a:latin typeface="Corbel"/>
              </a:rPr>
              <a:t>How we </a:t>
            </a:r>
            <a:r>
              <a:rPr lang="en-US" sz="4000" b="1">
                <a:solidFill>
                  <a:prstClr val="white"/>
                </a:solidFill>
                <a:latin typeface="Corbel"/>
              </a:rPr>
              <a:t>plan to get </a:t>
            </a:r>
            <a:r>
              <a:rPr lang="en-US" sz="4000" b="1" dirty="0">
                <a:solidFill>
                  <a:prstClr val="white"/>
                </a:solidFill>
                <a:latin typeface="Corbel"/>
              </a:rPr>
              <a:t>there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9E64A-C9FB-562C-1E14-D5EC9A940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Enhanced +1 Recruiting Strategy</a:t>
            </a:r>
          </a:p>
          <a:p>
            <a:r>
              <a:rPr lang="en-US" dirty="0"/>
              <a:t>New Master’s of Mental Health Counseling Program</a:t>
            </a:r>
          </a:p>
          <a:p>
            <a:r>
              <a:rPr lang="en-US" dirty="0"/>
              <a:t>High-touch In-person Recruiting</a:t>
            </a:r>
          </a:p>
          <a:p>
            <a:r>
              <a:rPr lang="en-US" dirty="0"/>
              <a:t>Targeted Digital Marketing Campaigns</a:t>
            </a:r>
          </a:p>
          <a:p>
            <a:r>
              <a:rPr lang="en-US" dirty="0"/>
              <a:t>Corporate Partnership Program</a:t>
            </a:r>
          </a:p>
        </p:txBody>
      </p:sp>
    </p:spTree>
    <p:extLst>
      <p:ext uri="{BB962C8B-B14F-4D97-AF65-F5344CB8AC3E}">
        <p14:creationId xmlns:p14="http://schemas.microsoft.com/office/powerpoint/2010/main" val="2975828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"/>
            <a:ext cx="9144000" cy="1252636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52274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i="1">
                <a:solidFill>
                  <a:prstClr val="white"/>
                </a:solidFill>
                <a:latin typeface="Corbel" panose="020B0503020204020204" pitchFamily="34" charset="0"/>
              </a:rPr>
              <a:t>Loyalty  Service  Culture</a:t>
            </a:r>
          </a:p>
        </p:txBody>
      </p:sp>
      <p:pic>
        <p:nvPicPr>
          <p:cNvPr id="9" name="Picture 8" descr="Nichols_Shield_WHITE_(CutOutN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2DCCDED-642E-A74B-383A-9E2C9E5D5B47}"/>
              </a:ext>
            </a:extLst>
          </p:cNvPr>
          <p:cNvSpPr txBox="1"/>
          <p:nvPr/>
        </p:nvSpPr>
        <p:spPr>
          <a:xfrm>
            <a:off x="1735562" y="359059"/>
            <a:ext cx="7098270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en-US" sz="4400">
                <a:solidFill>
                  <a:prstClr val="white"/>
                </a:solidFill>
                <a:latin typeface="Calibri"/>
                <a:cs typeface="Calibri"/>
              </a:rPr>
              <a:t>Our Partners</a:t>
            </a:r>
            <a:endParaRPr lang="en-US" sz="440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pic>
        <p:nvPicPr>
          <p:cNvPr id="2" name="Picture 1" descr="Several logos of various companies&#10;&#10;Description automatically generated">
            <a:extLst>
              <a:ext uri="{FF2B5EF4-FFF2-40B4-BE49-F238E27FC236}">
                <a16:creationId xmlns:a16="http://schemas.microsoft.com/office/drawing/2014/main" id="{CABB6086-97D9-6511-01BD-CDE1DAFC5C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064" y="1751655"/>
            <a:ext cx="8048057" cy="2904358"/>
          </a:xfrm>
          <a:prstGeom prst="rect">
            <a:avLst/>
          </a:prstGeom>
          <a:ln>
            <a:noFill/>
          </a:ln>
        </p:spPr>
      </p:pic>
      <p:pic>
        <p:nvPicPr>
          <p:cNvPr id="1026" name="Picture 2" descr="Return to Home">
            <a:extLst>
              <a:ext uri="{FF2B5EF4-FFF2-40B4-BE49-F238E27FC236}">
                <a16:creationId xmlns:a16="http://schemas.microsoft.com/office/drawing/2014/main" id="{F09A72DC-44E0-8A02-239E-BF857AC6A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77" y="4624954"/>
            <a:ext cx="2766589" cy="555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1857F0-9B3E-A44D-AAC6-83B0EC0947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6675" y="5454972"/>
            <a:ext cx="3078022" cy="439232"/>
          </a:xfrm>
          <a:prstGeom prst="rect">
            <a:avLst/>
          </a:prstGeom>
        </p:spPr>
      </p:pic>
      <p:pic>
        <p:nvPicPr>
          <p:cNvPr id="1033" name="Picture 9" descr="Central One FCU logo">
            <a:extLst>
              <a:ext uri="{FF2B5EF4-FFF2-40B4-BE49-F238E27FC236}">
                <a16:creationId xmlns:a16="http://schemas.microsoft.com/office/drawing/2014/main" id="{26F8BF03-50EF-67DC-FDF6-6E3A4587E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633" y="4332043"/>
            <a:ext cx="2456735" cy="54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ealth New England">
            <a:extLst>
              <a:ext uri="{FF2B5EF4-FFF2-40B4-BE49-F238E27FC236}">
                <a16:creationId xmlns:a16="http://schemas.microsoft.com/office/drawing/2014/main" id="{A4713A47-F991-DA0F-169B-4C3DCC4C8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758" y="3515718"/>
            <a:ext cx="30289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Dean College">
            <a:extLst>
              <a:ext uri="{FF2B5EF4-FFF2-40B4-BE49-F238E27FC236}">
                <a16:creationId xmlns:a16="http://schemas.microsoft.com/office/drawing/2014/main" id="{09B954F4-FE11-33DB-1028-C78348A4A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62" y="4856562"/>
            <a:ext cx="1541366" cy="119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Worcester State University">
            <a:extLst>
              <a:ext uri="{FF2B5EF4-FFF2-40B4-BE49-F238E27FC236}">
                <a16:creationId xmlns:a16="http://schemas.microsoft.com/office/drawing/2014/main" id="{E36B3C4B-D6AC-5381-F94A-D4338B23D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020" y="4905086"/>
            <a:ext cx="1211480" cy="121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47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"/>
            <a:ext cx="9144000" cy="1252636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252270"/>
            <a:ext cx="9144000" cy="30220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338927"/>
            <a:ext cx="9144000" cy="533400"/>
          </a:xfrm>
          <a:prstGeom prst="rect">
            <a:avLst/>
          </a:prstGeom>
          <a:solidFill>
            <a:srgbClr val="007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Corbel" panose="020B0503020204020204" pitchFamily="34" charset="0"/>
              </a:rPr>
              <a:t>Loyalty  Service  Culture</a:t>
            </a:r>
          </a:p>
        </p:txBody>
      </p:sp>
      <p:pic>
        <p:nvPicPr>
          <p:cNvPr id="9" name="Picture 8" descr="Nichols_Shield_WHITE_(CutOutN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46" y="165466"/>
            <a:ext cx="860614" cy="12722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01045" y="337160"/>
            <a:ext cx="70982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Corbel"/>
                <a:cs typeface="Corbel"/>
              </a:rPr>
              <a:t> We want your feedback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669AE4-E972-A1EA-458F-D01F400E3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qr code on a square&#10;&#10;Description automatically generated">
            <a:extLst>
              <a:ext uri="{FF2B5EF4-FFF2-40B4-BE49-F238E27FC236}">
                <a16:creationId xmlns:a16="http://schemas.microsoft.com/office/drawing/2014/main" id="{F9884A5C-E13C-870B-5C81-25E3456444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453" y="1684299"/>
            <a:ext cx="4524807" cy="452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481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 for Cabinet Members.potx" id="{9F8CECE5-8D10-4FB6-9C09-1F2A548A6949}" vid="{62F74581-0BFC-4E97-8CD0-98BDBD0E11C1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249</Words>
  <Application>Microsoft Office PowerPoint</Application>
  <PresentationFormat>On-screen Show (4:3)</PresentationFormat>
  <Paragraphs>43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Georgia</vt:lpstr>
      <vt:lpstr>1_Office Theme</vt:lpstr>
      <vt:lpstr>2_Office Theme</vt:lpstr>
      <vt:lpstr>Graduate School Strategic Update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Nichols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School Strategic Update </dc:title>
  <dc:creator>Frkal, Robin A.</dc:creator>
  <cp:lastModifiedBy>Malinowski-Paine, Kristen</cp:lastModifiedBy>
  <cp:revision>2</cp:revision>
  <dcterms:created xsi:type="dcterms:W3CDTF">2024-11-05T21:41:15Z</dcterms:created>
  <dcterms:modified xsi:type="dcterms:W3CDTF">2025-08-21T18:15:56Z</dcterms:modified>
</cp:coreProperties>
</file>