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373" r:id="rId5"/>
    <p:sldId id="366" r:id="rId6"/>
    <p:sldId id="370" r:id="rId7"/>
    <p:sldId id="367" r:id="rId8"/>
    <p:sldId id="371" r:id="rId9"/>
    <p:sldId id="369" r:id="rId10"/>
    <p:sldId id="368" r:id="rId11"/>
    <p:sldId id="372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8175" autoAdjust="0"/>
  </p:normalViewPr>
  <p:slideViewPr>
    <p:cSldViewPr snapToGrid="0">
      <p:cViewPr varScale="1">
        <p:scale>
          <a:sx n="77" d="100"/>
          <a:sy n="77" d="100"/>
        </p:scale>
        <p:origin x="2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5EF5D5C-5950-4CB1-9D8F-363E7A8541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977CC00-E5F9-4BDB-AFF2-E717BFAC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0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7CC00-E5F9-4BDB-AFF2-E717BFAC1A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51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7CC00-E5F9-4BDB-AFF2-E717BFAC1A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838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7CC00-E5F9-4BDB-AFF2-E717BFAC1AD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52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7CC00-E5F9-4BDB-AFF2-E717BFAC1A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213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7CC00-E5F9-4BDB-AFF2-E717BFAC1A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90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7CC00-E5F9-4BDB-AFF2-E717BFAC1A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84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7CC00-E5F9-4BDB-AFF2-E717BFAC1A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71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7CC00-E5F9-4BDB-AFF2-E717BFAC1AD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16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7A503-C998-28A9-050F-A9BC622B9E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B2952F-467E-0BBF-1BD9-D1297522D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F9076-3852-61AB-271D-65F5DC301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06B5B-CA27-BD2F-EC0D-FEA15531F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C3693-56C2-8DEB-BA24-6D4A1CB6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4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B0E5-70E7-74EB-8A84-5FD1F3ED4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F63A3-9142-1BF2-0F78-4BBA8B44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8D323-FAEA-6CE8-3087-89A59E938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AFAE7-6994-8C37-2245-F7D061E7B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C761A-2E53-1F41-16CE-62DC0A37F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603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48A40-2C6C-9CA3-CC7F-076A9790A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27B43-EAAC-29A2-178C-82D1F3359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D2C15-D44E-5169-3F25-01DA6275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927E9-9DC4-5AFF-D133-92891DCE5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53247F-DE9A-79F1-90F9-CF358CEE0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475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D9C66-ABCD-F305-049E-45C6D9203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14E19-FFB7-CF6A-459C-9144B82B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BDEEA-925D-D47F-51AC-121B6716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55321-DA2F-5378-1A78-770664E88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D4E83-808D-636A-2598-0B50AEF4B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EEF97-0D46-F58C-1651-8E34726DA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28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07700-CD2A-B159-9238-0DCA77EE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1AB0A-75A8-39B3-9751-9E52773F6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FFB27-E2A8-9C70-3B8B-34F194C98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6BCD62-2F83-AC39-5E87-A67E1AABD4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BA10C6-09C4-4E5A-02DF-A810D8F81E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4CEADE-3399-FEA9-3CB6-74F716151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6FA75E-4B2C-E3D7-C1A1-567536C5D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BA7C0A-9E46-E44C-531B-4A7ABBC68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01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81F8B-819E-8002-F71B-CF7124BA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FE68F0-8C75-7C3D-C2B9-3C1018B18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D4BD74-C302-EB81-1595-554B5ADAB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9A4E8-1BDD-E258-312F-312E53A6E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16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9BD4FD-C403-A05A-740D-5F4F7ADD6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E86BD5-32E4-54AD-D5A1-317D431E7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76842-A1D8-CCC1-E590-9701DDF3F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16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9BD98-B9A6-2613-EFF2-0A566FDE3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59421-5F66-D710-F90B-76F0047C3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3F65F-055B-1B0E-B9C6-F1C80A07A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1FE10-1BAE-0FEF-C5D7-568E848D6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AA2C8-8893-F3C3-6E0C-84678D58A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2B857D-2DCC-2FCC-DC6B-1F253706D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8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D460F-458B-32EB-FCFA-BE5CF005B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A71ACF-DA6A-5291-5818-8A43638B72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EA74E-0F22-C1B8-C667-6E8115E12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04A28F-446C-E86D-CF13-0E401754E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AD3EA4-74FF-0E6B-8A5E-7FB3386A9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64765-9E6D-831E-E9D6-55347C6E4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6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9083D-D44D-3379-3A29-680DC5501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7409B3-D9C8-D17A-ADD3-4DE877A07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CD806-1AE7-E0F8-D1CD-3DECA1EDB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25A3C-2140-9DB2-5264-A7E87C33A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B20E2-B7EC-F95A-0C90-86B9FA1B4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1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AF25DE-341C-DFF6-EADF-12B58ECE88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F3DA51-06A4-4B3F-8A8A-92033C50A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D1F0D-E03E-621B-15E9-BDFB083BA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4889D-6E3D-1499-218E-F6396E5B5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7EDF1-9EA1-3BDD-1AC9-47A6A9BD4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3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5DE66-FA80-9AAE-90AF-D8E11B7E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09DD1-67CE-AFD2-B526-1D8F4F185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C96DF-425E-5C69-A3AB-AE53CF690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4ACB2-6AD9-466E-902D-44D10B44989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BFCDC-28C6-B56E-12FF-5ADDC909A9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45C94-FC15-3A69-E5A0-AB1A8856F4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6EA9-8575-43B7-8C97-08EAA05E2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5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b.nichols.edu/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hub.nichols.ed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hub.nichols.edu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b.nichols.edu/" TargetMode="External"/><Relationship Id="rId5" Type="http://schemas.openxmlformats.org/officeDocument/2006/relationships/image" Target="../media/image11.png"/><Relationship Id="rId4" Type="http://schemas.openxmlformats.org/officeDocument/2006/relationships/hyperlink" Target="https://nicholscollege.bloomfire.com/series/3830837-everything-you-need-to-know-incoming-freshme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rynn.stevens@nichols.edu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hub.nichols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10126"/>
            <a:ext cx="12192000" cy="127226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52271"/>
            <a:ext cx="12192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Nichols_Shield_WHITE_(CutOutN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9" y="164752"/>
            <a:ext cx="860614" cy="12722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B1A657-4BA6-80C3-C96D-F0B3E01CAF1B}"/>
              </a:ext>
            </a:extLst>
          </p:cNvPr>
          <p:cNvSpPr txBox="1"/>
          <p:nvPr/>
        </p:nvSpPr>
        <p:spPr>
          <a:xfrm>
            <a:off x="394379" y="6127235"/>
            <a:ext cx="225267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Corbel"/>
                <a:ea typeface="Calibri"/>
                <a:cs typeface="Calibri"/>
              </a:rPr>
              <a:t>Admissions +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307A0A-41C1-6172-3520-C94C0E264CEF}"/>
              </a:ext>
            </a:extLst>
          </p:cNvPr>
          <p:cNvSpPr txBox="1"/>
          <p:nvPr/>
        </p:nvSpPr>
        <p:spPr>
          <a:xfrm>
            <a:off x="10195576" y="297907"/>
            <a:ext cx="1605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Undergraduate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Fall 2025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7F55BC-CD0D-8B1D-F627-618C1E0B4E3A}"/>
              </a:ext>
            </a:extLst>
          </p:cNvPr>
          <p:cNvSpPr txBox="1"/>
          <p:nvPr/>
        </p:nvSpPr>
        <p:spPr>
          <a:xfrm>
            <a:off x="2099068" y="2071142"/>
            <a:ext cx="79938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New Student Onboarding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Overview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Undergraduate Fall 2025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59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10126"/>
            <a:ext cx="12192000" cy="127226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52271"/>
            <a:ext cx="12192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Nichols_Shield_WHITE_(CutOutN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9" y="164752"/>
            <a:ext cx="860614" cy="12722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B1A657-4BA6-80C3-C96D-F0B3E01CAF1B}"/>
              </a:ext>
            </a:extLst>
          </p:cNvPr>
          <p:cNvSpPr txBox="1"/>
          <p:nvPr/>
        </p:nvSpPr>
        <p:spPr>
          <a:xfrm>
            <a:off x="824686" y="2473835"/>
            <a:ext cx="5804391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dirty="0">
                <a:solidFill>
                  <a:srgbClr val="00B050"/>
                </a:solidFill>
                <a:latin typeface="Corbel"/>
                <a:ea typeface="Calibri"/>
                <a:cs typeface="Calibri"/>
              </a:rPr>
              <a:t>Deposit &gt; Enrolled &gt; Access to Nichols</a:t>
            </a:r>
          </a:p>
          <a:p>
            <a:endParaRPr lang="en-US" sz="2400" dirty="0">
              <a:latin typeface="Corbel"/>
              <a:ea typeface="Calibri"/>
              <a:cs typeface="Calibri"/>
            </a:endParaRPr>
          </a:p>
          <a:p>
            <a:r>
              <a:rPr lang="en-US" sz="2400" dirty="0">
                <a:latin typeface="Corbel"/>
                <a:ea typeface="Calibri"/>
                <a:cs typeface="Calibri"/>
              </a:rPr>
              <a:t>Target Launch Date  :  </a:t>
            </a:r>
            <a:r>
              <a:rPr lang="en-US" sz="2400" b="1" dirty="0">
                <a:latin typeface="Corbel"/>
                <a:ea typeface="Calibri"/>
                <a:cs typeface="Calibri"/>
              </a:rPr>
              <a:t>Thursday, May 1</a:t>
            </a:r>
            <a:r>
              <a:rPr lang="en-US" sz="2400" b="1" baseline="30000" dirty="0">
                <a:latin typeface="Corbel"/>
                <a:ea typeface="Calibri"/>
                <a:cs typeface="Calibri"/>
              </a:rPr>
              <a:t>st</a:t>
            </a:r>
            <a:r>
              <a:rPr lang="en-US" sz="2400" b="1" dirty="0">
                <a:latin typeface="Corbel"/>
                <a:ea typeface="Calibri"/>
                <a:cs typeface="Calibri"/>
              </a:rPr>
              <a:t> </a:t>
            </a:r>
          </a:p>
          <a:p>
            <a:endParaRPr lang="en-US" sz="2400" dirty="0">
              <a:latin typeface="Corbel"/>
              <a:ea typeface="Calibri"/>
              <a:cs typeface="Calibri"/>
            </a:endParaRPr>
          </a:p>
          <a:p>
            <a:r>
              <a:rPr lang="en-US" sz="2400" dirty="0">
                <a:latin typeface="Corbel"/>
                <a:ea typeface="Calibri"/>
                <a:cs typeface="Calibri"/>
              </a:rPr>
              <a:t>Account Generation  :  </a:t>
            </a:r>
            <a:r>
              <a:rPr lang="en-US" sz="2400" b="1" dirty="0">
                <a:latin typeface="Corbel"/>
                <a:ea typeface="Calibri"/>
                <a:cs typeface="Calibri"/>
              </a:rPr>
              <a:t>2 days from deposit</a:t>
            </a:r>
          </a:p>
          <a:p>
            <a:endParaRPr lang="en-US" sz="2400" dirty="0">
              <a:latin typeface="Corbel"/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orbel"/>
                <a:ea typeface="Calibri"/>
                <a:cs typeface="Calibri"/>
              </a:rPr>
              <a:t>Nichols Email Address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orbel"/>
                <a:ea typeface="Calibri"/>
                <a:cs typeface="Calibri"/>
              </a:rPr>
              <a:t>OneLogin Account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14BB2B-F0E0-0DD8-DA09-70BA0223E75A}"/>
              </a:ext>
            </a:extLst>
          </p:cNvPr>
          <p:cNvSpPr txBox="1"/>
          <p:nvPr/>
        </p:nvSpPr>
        <p:spPr>
          <a:xfrm>
            <a:off x="5131705" y="6032464"/>
            <a:ext cx="26974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latin typeface="Corbel"/>
                <a:ea typeface="Calibri"/>
                <a:cs typeface="Calibri"/>
              </a:rPr>
              <a:t>Automated Welcome Email</a:t>
            </a:r>
          </a:p>
        </p:txBody>
      </p:sp>
      <p:sp>
        <p:nvSpPr>
          <p:cNvPr id="10" name="Arrow: Bent 9">
            <a:extLst>
              <a:ext uri="{FF2B5EF4-FFF2-40B4-BE49-F238E27FC236}">
                <a16:creationId xmlns:a16="http://schemas.microsoft.com/office/drawing/2014/main" id="{A826D868-CD23-E35F-95AE-373FDA8247BE}"/>
              </a:ext>
            </a:extLst>
          </p:cNvPr>
          <p:cNvSpPr/>
          <p:nvPr/>
        </p:nvSpPr>
        <p:spPr>
          <a:xfrm>
            <a:off x="7040880" y="5108597"/>
            <a:ext cx="555146" cy="824453"/>
          </a:xfrm>
          <a:prstGeom prst="bentArrow">
            <a:avLst/>
          </a:prstGeom>
          <a:ln>
            <a:solidFill>
              <a:schemeClr val="accent1">
                <a:alpha val="96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307A0A-41C1-6172-3520-C94C0E264CEF}"/>
              </a:ext>
            </a:extLst>
          </p:cNvPr>
          <p:cNvSpPr txBox="1"/>
          <p:nvPr/>
        </p:nvSpPr>
        <p:spPr>
          <a:xfrm>
            <a:off x="10195576" y="297907"/>
            <a:ext cx="1605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Undergraduate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Fall 2025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EFDBE9F-D20B-C994-6891-E56AF99B8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065" y="1600951"/>
            <a:ext cx="3661187" cy="52157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C7F55BC-CD0D-8B1D-F627-618C1E0B4E3A}"/>
              </a:ext>
            </a:extLst>
          </p:cNvPr>
          <p:cNvSpPr txBox="1"/>
          <p:nvPr/>
        </p:nvSpPr>
        <p:spPr>
          <a:xfrm>
            <a:off x="1932014" y="388539"/>
            <a:ext cx="8327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New Student Onboarding: Student Experience</a:t>
            </a:r>
          </a:p>
        </p:txBody>
      </p:sp>
    </p:spTree>
    <p:extLst>
      <p:ext uri="{BB962C8B-B14F-4D97-AF65-F5344CB8AC3E}">
        <p14:creationId xmlns:p14="http://schemas.microsoft.com/office/powerpoint/2010/main" val="596317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10126"/>
            <a:ext cx="12192000" cy="127226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2014" y="388539"/>
            <a:ext cx="8327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New Student Onboarding: Student Experience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252271"/>
            <a:ext cx="12192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Nichols_Shield_WHITE_(CutOutN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9" y="164752"/>
            <a:ext cx="860614" cy="12722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307A0A-41C1-6172-3520-C94C0E264CEF}"/>
              </a:ext>
            </a:extLst>
          </p:cNvPr>
          <p:cNvSpPr txBox="1"/>
          <p:nvPr/>
        </p:nvSpPr>
        <p:spPr>
          <a:xfrm>
            <a:off x="10195576" y="297907"/>
            <a:ext cx="1605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Undergraduate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Fall 2025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5697BD-D7CC-1A81-ADD6-F35644E892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0" t="18904" r="15046" b="2056"/>
          <a:stretch/>
        </p:blipFill>
        <p:spPr>
          <a:xfrm>
            <a:off x="8248868" y="3428999"/>
            <a:ext cx="2970067" cy="28558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B2801E16-0C2C-A6EB-0913-1C590FF81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48" y="1775829"/>
            <a:ext cx="6439734" cy="36143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FD7519C3-70B5-533D-908E-DEECBDF8FFA3}"/>
              </a:ext>
            </a:extLst>
          </p:cNvPr>
          <p:cNvSpPr/>
          <p:nvPr/>
        </p:nvSpPr>
        <p:spPr>
          <a:xfrm>
            <a:off x="2458098" y="4383096"/>
            <a:ext cx="1037817" cy="94765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0926A03-095C-70C4-BBBB-F9FD49596247}"/>
              </a:ext>
            </a:extLst>
          </p:cNvPr>
          <p:cNvSpPr/>
          <p:nvPr/>
        </p:nvSpPr>
        <p:spPr>
          <a:xfrm rot="16200000">
            <a:off x="4434832" y="2490081"/>
            <a:ext cx="2855850" cy="4733685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C23B3E-97C2-E2C5-6D31-009B23E6679D}"/>
              </a:ext>
            </a:extLst>
          </p:cNvPr>
          <p:cNvSpPr txBox="1"/>
          <p:nvPr/>
        </p:nvSpPr>
        <p:spPr>
          <a:xfrm>
            <a:off x="8543964" y="1799899"/>
            <a:ext cx="330322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Corbel"/>
                <a:ea typeface="Calibri"/>
                <a:cs typeface="Calibri"/>
                <a:hlinkClick r:id="rId6"/>
              </a:rPr>
              <a:t>hub.nichols.edu</a:t>
            </a:r>
            <a:endParaRPr lang="en-US" sz="3600" dirty="0"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195888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10126"/>
            <a:ext cx="12192000" cy="127226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52271"/>
            <a:ext cx="12192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Nichols_Shield_WHITE_(CutOutN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9" y="164752"/>
            <a:ext cx="860614" cy="12722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307A0A-41C1-6172-3520-C94C0E264CEF}"/>
              </a:ext>
            </a:extLst>
          </p:cNvPr>
          <p:cNvSpPr txBox="1"/>
          <p:nvPr/>
        </p:nvSpPr>
        <p:spPr>
          <a:xfrm>
            <a:off x="10195576" y="297907"/>
            <a:ext cx="1605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Undergraduate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Fall 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EB7150-C5DD-0DFC-E0CB-A89D06B896B9}"/>
              </a:ext>
            </a:extLst>
          </p:cNvPr>
          <p:cNvSpPr txBox="1"/>
          <p:nvPr/>
        </p:nvSpPr>
        <p:spPr>
          <a:xfrm>
            <a:off x="8543964" y="1799899"/>
            <a:ext cx="330322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Corbel"/>
                <a:ea typeface="Calibri"/>
                <a:cs typeface="Calibri"/>
                <a:hlinkClick r:id="rId4"/>
              </a:rPr>
              <a:t>hub.nichols.edu</a:t>
            </a:r>
            <a:endParaRPr lang="en-US" sz="3600" dirty="0">
              <a:latin typeface="Corbe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1469CA2-572C-2B07-BDBE-AC01614FA0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08" y="1611896"/>
            <a:ext cx="7843616" cy="50813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AF79BF7-60D5-B001-E04B-6021ECB3E2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5586" y="2919187"/>
            <a:ext cx="4266074" cy="3653160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EDF38C90-9B9B-75DA-B457-4F693EA309A5}"/>
              </a:ext>
            </a:extLst>
          </p:cNvPr>
          <p:cNvSpPr/>
          <p:nvPr/>
        </p:nvSpPr>
        <p:spPr>
          <a:xfrm rot="16200000">
            <a:off x="5526353" y="4300840"/>
            <a:ext cx="3588610" cy="868340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E53B77-7170-E1DD-7637-B952EA18905C}"/>
              </a:ext>
            </a:extLst>
          </p:cNvPr>
          <p:cNvSpPr/>
          <p:nvPr/>
        </p:nvSpPr>
        <p:spPr>
          <a:xfrm>
            <a:off x="290456" y="4647304"/>
            <a:ext cx="6596031" cy="247425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E21BD8-2D35-60AD-C253-05FC0A8BD8BF}"/>
              </a:ext>
            </a:extLst>
          </p:cNvPr>
          <p:cNvSpPr txBox="1"/>
          <p:nvPr/>
        </p:nvSpPr>
        <p:spPr>
          <a:xfrm>
            <a:off x="1932014" y="388539"/>
            <a:ext cx="8327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New Student Onboarding: Student Experience</a:t>
            </a:r>
          </a:p>
        </p:txBody>
      </p:sp>
    </p:spTree>
    <p:extLst>
      <p:ext uri="{BB962C8B-B14F-4D97-AF65-F5344CB8AC3E}">
        <p14:creationId xmlns:p14="http://schemas.microsoft.com/office/powerpoint/2010/main" val="1441077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10126"/>
            <a:ext cx="12192000" cy="127226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52271"/>
            <a:ext cx="12192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Nichols_Shield_WHITE_(CutOutN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9" y="164752"/>
            <a:ext cx="860614" cy="12722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B1A657-4BA6-80C3-C96D-F0B3E01CAF1B}"/>
              </a:ext>
            </a:extLst>
          </p:cNvPr>
          <p:cNvSpPr txBox="1"/>
          <p:nvPr/>
        </p:nvSpPr>
        <p:spPr>
          <a:xfrm>
            <a:off x="6887082" y="3246120"/>
            <a:ext cx="28627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latin typeface="Corbel"/>
                <a:ea typeface="Calibri"/>
                <a:cs typeface="Calibri"/>
              </a:rPr>
              <a:t>Automated Weekly Reminder</a:t>
            </a:r>
            <a:endParaRPr lang="en-US" i="1" dirty="0">
              <a:latin typeface="Corbel"/>
            </a:endParaRPr>
          </a:p>
        </p:txBody>
      </p:sp>
      <p:sp>
        <p:nvSpPr>
          <p:cNvPr id="5" name="Arrow: Bent 4">
            <a:extLst>
              <a:ext uri="{FF2B5EF4-FFF2-40B4-BE49-F238E27FC236}">
                <a16:creationId xmlns:a16="http://schemas.microsoft.com/office/drawing/2014/main" id="{BCEC53E6-A679-73B2-8BD6-DC3D2B209CCB}"/>
              </a:ext>
            </a:extLst>
          </p:cNvPr>
          <p:cNvSpPr/>
          <p:nvPr/>
        </p:nvSpPr>
        <p:spPr>
          <a:xfrm rot="10800000">
            <a:off x="7131310" y="3641674"/>
            <a:ext cx="536572" cy="978515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307A0A-41C1-6172-3520-C94C0E264CEF}"/>
              </a:ext>
            </a:extLst>
          </p:cNvPr>
          <p:cNvSpPr txBox="1"/>
          <p:nvPr/>
        </p:nvSpPr>
        <p:spPr>
          <a:xfrm>
            <a:off x="10195576" y="297907"/>
            <a:ext cx="1605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Undergraduate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Fall 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EB7150-C5DD-0DFC-E0CB-A89D06B896B9}"/>
              </a:ext>
            </a:extLst>
          </p:cNvPr>
          <p:cNvSpPr txBox="1"/>
          <p:nvPr/>
        </p:nvSpPr>
        <p:spPr>
          <a:xfrm>
            <a:off x="8543964" y="1799899"/>
            <a:ext cx="330322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Corbel"/>
                <a:ea typeface="Calibri"/>
                <a:cs typeface="Calibri"/>
                <a:hlinkClick r:id="rId4"/>
              </a:rPr>
              <a:t>hub.nichols.edu</a:t>
            </a:r>
            <a:endParaRPr lang="en-US" sz="3600" dirty="0">
              <a:latin typeface="Corbel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5FA1C5D-9AB0-AA11-0047-0A0816C774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379" y="2162490"/>
            <a:ext cx="6409040" cy="40792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2F30D1-9EF3-5059-5328-C3724C815048}"/>
              </a:ext>
            </a:extLst>
          </p:cNvPr>
          <p:cNvSpPr/>
          <p:nvPr/>
        </p:nvSpPr>
        <p:spPr>
          <a:xfrm>
            <a:off x="5509260" y="2926080"/>
            <a:ext cx="533400" cy="194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579193-70B9-B284-259A-E68CBA0A42B2}"/>
              </a:ext>
            </a:extLst>
          </p:cNvPr>
          <p:cNvSpPr txBox="1"/>
          <p:nvPr/>
        </p:nvSpPr>
        <p:spPr>
          <a:xfrm>
            <a:off x="1932014" y="388539"/>
            <a:ext cx="8327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New Student Onboarding: Student Experience</a:t>
            </a:r>
          </a:p>
        </p:txBody>
      </p:sp>
    </p:spTree>
    <p:extLst>
      <p:ext uri="{BB962C8B-B14F-4D97-AF65-F5344CB8AC3E}">
        <p14:creationId xmlns:p14="http://schemas.microsoft.com/office/powerpoint/2010/main" val="2214635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10126"/>
            <a:ext cx="12192000" cy="127226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0619" y="374041"/>
            <a:ext cx="779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New Student Onboarding: Staff Experience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252271"/>
            <a:ext cx="12192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Nichols_Shield_WHITE_(CutOutN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9" y="164752"/>
            <a:ext cx="860614" cy="12722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B1A657-4BA6-80C3-C96D-F0B3E01CAF1B}"/>
              </a:ext>
            </a:extLst>
          </p:cNvPr>
          <p:cNvSpPr txBox="1"/>
          <p:nvPr/>
        </p:nvSpPr>
        <p:spPr>
          <a:xfrm>
            <a:off x="3922643" y="1795765"/>
            <a:ext cx="5331159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u="sng" dirty="0">
                <a:latin typeface="Corbel"/>
                <a:ea typeface="Calibri"/>
                <a:cs typeface="Calibri"/>
              </a:rPr>
              <a:t>For Departments directly involved with onboarding:</a:t>
            </a:r>
          </a:p>
          <a:p>
            <a:endParaRPr lang="en-US" dirty="0">
              <a:latin typeface="Corbel"/>
              <a:ea typeface="Calibri"/>
              <a:cs typeface="Calibri"/>
            </a:endParaRPr>
          </a:p>
          <a:p>
            <a:r>
              <a:rPr lang="en-US" dirty="0">
                <a:solidFill>
                  <a:srgbClr val="00B050"/>
                </a:solidFill>
                <a:latin typeface="Corbel"/>
                <a:ea typeface="Calibri"/>
                <a:cs typeface="Calibri"/>
              </a:rPr>
              <a:t>**New Student Deposit or Withdrawal email group**</a:t>
            </a:r>
          </a:p>
          <a:p>
            <a:endParaRPr lang="en-US" dirty="0">
              <a:latin typeface="Corbel"/>
              <a:ea typeface="Calibri"/>
              <a:cs typeface="Calibri"/>
            </a:endParaRPr>
          </a:p>
          <a:p>
            <a:r>
              <a:rPr lang="en-US" b="1" dirty="0">
                <a:latin typeface="Corbel"/>
                <a:ea typeface="Calibri"/>
                <a:cs typeface="Calibri"/>
              </a:rPr>
              <a:t>May 1</a:t>
            </a:r>
            <a:r>
              <a:rPr lang="en-US" b="1" baseline="30000" dirty="0">
                <a:latin typeface="Corbel"/>
                <a:ea typeface="Calibri"/>
                <a:cs typeface="Calibri"/>
              </a:rPr>
              <a:t>st</a:t>
            </a:r>
            <a:r>
              <a:rPr lang="en-US" b="1" dirty="0">
                <a:latin typeface="Corbel"/>
                <a:ea typeface="Calibri"/>
                <a:cs typeface="Calibri"/>
              </a:rPr>
              <a:t> </a:t>
            </a:r>
            <a:r>
              <a:rPr lang="en-US" dirty="0">
                <a:latin typeface="Corbel"/>
                <a:ea typeface="Calibri"/>
                <a:cs typeface="Calibri"/>
              </a:rPr>
              <a:t>:  Community query of all available</a:t>
            </a:r>
          </a:p>
          <a:p>
            <a:r>
              <a:rPr lang="en-US" dirty="0">
                <a:latin typeface="Corbel"/>
                <a:ea typeface="Calibri"/>
                <a:cs typeface="Calibri"/>
              </a:rPr>
              <a:t>	new student information</a:t>
            </a:r>
          </a:p>
          <a:p>
            <a:endParaRPr lang="en-US" dirty="0">
              <a:latin typeface="Corbel"/>
              <a:ea typeface="Calibri"/>
              <a:cs typeface="Calibri"/>
            </a:endParaRPr>
          </a:p>
          <a:p>
            <a:r>
              <a:rPr lang="en-US" b="1" dirty="0">
                <a:latin typeface="Corbel"/>
                <a:ea typeface="Calibri"/>
                <a:cs typeface="Calibri"/>
              </a:rPr>
              <a:t>After May 1</a:t>
            </a:r>
            <a:r>
              <a:rPr lang="en-US" b="1" baseline="30000" dirty="0">
                <a:latin typeface="Corbel"/>
                <a:ea typeface="Calibri"/>
                <a:cs typeface="Calibri"/>
              </a:rPr>
              <a:t>st</a:t>
            </a:r>
            <a:r>
              <a:rPr lang="en-US" b="1" dirty="0">
                <a:latin typeface="Corbel"/>
                <a:ea typeface="Calibri"/>
                <a:cs typeface="Calibri"/>
              </a:rPr>
              <a:t> </a:t>
            </a:r>
            <a:r>
              <a:rPr lang="en-US" dirty="0">
                <a:latin typeface="Corbel"/>
                <a:ea typeface="Calibri"/>
                <a:cs typeface="Calibri"/>
              </a:rPr>
              <a:t>:  Individual changes by email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rbel"/>
                <a:ea typeface="Calibri"/>
                <a:cs typeface="Calibri"/>
              </a:rPr>
              <a:t>New Deposits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rbel"/>
                <a:ea typeface="Calibri"/>
                <a:cs typeface="Calibri"/>
              </a:rPr>
              <a:t>Withdrawals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rbel"/>
                <a:ea typeface="Calibri"/>
                <a:cs typeface="Calibri"/>
              </a:rPr>
              <a:t>Changes in Billing                          (i.e. Residential Status)</a:t>
            </a:r>
          </a:p>
          <a:p>
            <a:endParaRPr lang="en-US" dirty="0">
              <a:latin typeface="Corbel"/>
              <a:ea typeface="Calibri"/>
              <a:cs typeface="Calibri"/>
            </a:endParaRPr>
          </a:p>
          <a:p>
            <a:r>
              <a:rPr lang="en-US" dirty="0">
                <a:latin typeface="Corbel"/>
                <a:ea typeface="Calibri"/>
                <a:cs typeface="Calibri"/>
              </a:rPr>
              <a:t>Confirm participation with your department,            then submit an IT ticket to be added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307A0A-41C1-6172-3520-C94C0E264CEF}"/>
              </a:ext>
            </a:extLst>
          </p:cNvPr>
          <p:cNvSpPr txBox="1"/>
          <p:nvPr/>
        </p:nvSpPr>
        <p:spPr>
          <a:xfrm>
            <a:off x="10195576" y="297907"/>
            <a:ext cx="1605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Undergraduate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Fall 2025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7A6D4C-8107-175D-8AA4-1865B4969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3802" y="1711094"/>
            <a:ext cx="2837934" cy="32996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5B42C0-D611-1A1D-3025-E5F3AAABAD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3089" y="3925840"/>
            <a:ext cx="2564974" cy="21172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C0785F-2B3D-0066-A23C-A5F3DC2555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630" y="1711094"/>
            <a:ext cx="3660010" cy="498215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42C9648-EA5F-86D5-DD26-C60C3548838E}"/>
              </a:ext>
            </a:extLst>
          </p:cNvPr>
          <p:cNvSpPr txBox="1"/>
          <p:nvPr/>
        </p:nvSpPr>
        <p:spPr>
          <a:xfrm>
            <a:off x="3808640" y="6410680"/>
            <a:ext cx="366001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i="1" dirty="0">
                <a:latin typeface="Corbel"/>
                <a:ea typeface="Calibri"/>
                <a:cs typeface="Calibri"/>
              </a:rPr>
              <a:t>Deposit Notifications are Automated</a:t>
            </a:r>
            <a:endParaRPr lang="en-US" sz="1200" i="1" dirty="0"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240385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10126"/>
            <a:ext cx="12192000" cy="127226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2049" y="381383"/>
            <a:ext cx="7767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New Student Onboarding: Troubleshooting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252271"/>
            <a:ext cx="12192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Nichols_Shield_WHITE_(CutOutN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9" y="164752"/>
            <a:ext cx="860614" cy="12722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307A0A-41C1-6172-3520-C94C0E264CEF}"/>
              </a:ext>
            </a:extLst>
          </p:cNvPr>
          <p:cNvSpPr txBox="1"/>
          <p:nvPr/>
        </p:nvSpPr>
        <p:spPr>
          <a:xfrm>
            <a:off x="10195576" y="297907"/>
            <a:ext cx="1605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Undergraduate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Fall 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79495A-08A2-19E6-831A-5F2B289E2BB8}"/>
              </a:ext>
            </a:extLst>
          </p:cNvPr>
          <p:cNvSpPr txBox="1"/>
          <p:nvPr/>
        </p:nvSpPr>
        <p:spPr>
          <a:xfrm>
            <a:off x="670882" y="1942026"/>
            <a:ext cx="41191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orbel"/>
                <a:ea typeface="Calibri"/>
                <a:cs typeface="Calibri"/>
              </a:rPr>
              <a:t>IT Articles: </a:t>
            </a:r>
            <a:r>
              <a:rPr lang="en-US" b="1" i="0" dirty="0">
                <a:solidFill>
                  <a:srgbClr val="000000"/>
                </a:solidFill>
                <a:effectLst/>
                <a:latin typeface="source-sans-pro"/>
                <a:hlinkClick r:id="rId4"/>
              </a:rPr>
              <a:t>Everything you need to know (Incoming Freshmen)</a:t>
            </a:r>
            <a:endParaRPr lang="en-US" b="1" i="0" dirty="0">
              <a:solidFill>
                <a:srgbClr val="000000"/>
              </a:solidFill>
              <a:effectLst/>
              <a:latin typeface="source-sans-pro"/>
            </a:endParaRPr>
          </a:p>
        </p:txBody>
      </p:sp>
      <p:pic>
        <p:nvPicPr>
          <p:cNvPr id="15" name="Picture 1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A29F18E8-FB82-C96F-59E7-39A30E6E42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8" t="8552" r="7062" b="7744"/>
          <a:stretch/>
        </p:blipFill>
        <p:spPr>
          <a:xfrm>
            <a:off x="824686" y="2588357"/>
            <a:ext cx="3367143" cy="33149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4061748-E364-E6D8-1F92-5B7D235E23E1}"/>
              </a:ext>
            </a:extLst>
          </p:cNvPr>
          <p:cNvSpPr txBox="1"/>
          <p:nvPr/>
        </p:nvSpPr>
        <p:spPr>
          <a:xfrm>
            <a:off x="5311383" y="2582821"/>
            <a:ext cx="5830644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u="sng" dirty="0">
                <a:latin typeface="Corbel"/>
                <a:ea typeface="Calibri"/>
                <a:cs typeface="Calibri"/>
              </a:rPr>
              <a:t>Student Questions</a:t>
            </a:r>
          </a:p>
          <a:p>
            <a:endParaRPr lang="en-US" sz="2800" dirty="0">
              <a:latin typeface="Corbel"/>
              <a:ea typeface="Calibri"/>
              <a:cs typeface="Calibri"/>
            </a:endParaRPr>
          </a:p>
          <a:p>
            <a:r>
              <a:rPr lang="en-US" sz="2800" dirty="0">
                <a:latin typeface="Corbel"/>
                <a:ea typeface="Calibri"/>
                <a:cs typeface="Calibri"/>
              </a:rPr>
              <a:t>IT Help? </a:t>
            </a:r>
            <a:r>
              <a:rPr lang="en-US" sz="2800" dirty="0">
                <a:latin typeface="Corbel"/>
                <a:ea typeface="Calibri"/>
                <a:cs typeface="Calibri"/>
                <a:sym typeface="Wingdings" panose="05000000000000000000" pitchFamily="2" charset="2"/>
              </a:rPr>
              <a:t> Helpdesk or UG Counselor</a:t>
            </a:r>
          </a:p>
          <a:p>
            <a:endParaRPr lang="en-US" sz="2800" dirty="0">
              <a:latin typeface="Corbel"/>
              <a:ea typeface="Calibri"/>
              <a:cs typeface="Calibri"/>
              <a:sym typeface="Wingdings" panose="05000000000000000000" pitchFamily="2" charset="2"/>
            </a:endParaRPr>
          </a:p>
          <a:p>
            <a:r>
              <a:rPr lang="en-US" sz="2800" dirty="0">
                <a:latin typeface="Corbel"/>
                <a:ea typeface="Calibri"/>
                <a:cs typeface="Calibri"/>
                <a:sym typeface="Wingdings" panose="05000000000000000000" pitchFamily="2" charset="2"/>
              </a:rPr>
              <a:t>Access Checklist?  HUB</a:t>
            </a:r>
          </a:p>
          <a:p>
            <a:endParaRPr lang="en-US" sz="2800" dirty="0">
              <a:latin typeface="Corbel"/>
              <a:ea typeface="Calibri"/>
              <a:cs typeface="Calibri"/>
              <a:sym typeface="Wingdings" panose="05000000000000000000" pitchFamily="2" charset="2"/>
            </a:endParaRPr>
          </a:p>
          <a:p>
            <a:r>
              <a:rPr lang="en-US" sz="2800" dirty="0">
                <a:latin typeface="Corbel"/>
                <a:ea typeface="Calibri"/>
                <a:cs typeface="Calibri"/>
                <a:sym typeface="Wingdings" panose="05000000000000000000" pitchFamily="2" charset="2"/>
              </a:rPr>
              <a:t>Dept. Questions?  HUB</a:t>
            </a:r>
            <a:endParaRPr lang="en-US" sz="2800" dirty="0">
              <a:latin typeface="Corbe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11E6CE-0EA4-BD3B-2C55-731BEF8C2D83}"/>
              </a:ext>
            </a:extLst>
          </p:cNvPr>
          <p:cNvSpPr txBox="1"/>
          <p:nvPr/>
        </p:nvSpPr>
        <p:spPr>
          <a:xfrm>
            <a:off x="8543964" y="1799899"/>
            <a:ext cx="330322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Corbel"/>
                <a:ea typeface="Calibri"/>
                <a:cs typeface="Calibri"/>
                <a:hlinkClick r:id="rId6"/>
              </a:rPr>
              <a:t>hub.nichols.edu</a:t>
            </a:r>
            <a:endParaRPr lang="en-US" sz="3600" dirty="0"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231532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10126"/>
            <a:ext cx="12192000" cy="127226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29955" y="375156"/>
            <a:ext cx="4732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</a:rPr>
              <a:t>New Student Onboarding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252271"/>
            <a:ext cx="12192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Nichols_Shield_WHITE_(CutOutN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9" y="164752"/>
            <a:ext cx="860614" cy="12722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307A0A-41C1-6172-3520-C94C0E264CEF}"/>
              </a:ext>
            </a:extLst>
          </p:cNvPr>
          <p:cNvSpPr txBox="1"/>
          <p:nvPr/>
        </p:nvSpPr>
        <p:spPr>
          <a:xfrm>
            <a:off x="10195576" y="297907"/>
            <a:ext cx="1605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Undergraduate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Fall 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EB7150-C5DD-0DFC-E0CB-A89D06B896B9}"/>
              </a:ext>
            </a:extLst>
          </p:cNvPr>
          <p:cNvSpPr txBox="1"/>
          <p:nvPr/>
        </p:nvSpPr>
        <p:spPr>
          <a:xfrm>
            <a:off x="10104545" y="6221539"/>
            <a:ext cx="169627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Corbel"/>
                <a:ea typeface="Calibri"/>
                <a:cs typeface="Calibri"/>
                <a:hlinkClick r:id="rId4"/>
              </a:rPr>
              <a:t>hub.nichols.edu</a:t>
            </a:r>
            <a:endParaRPr lang="en-US" sz="1600" dirty="0">
              <a:latin typeface="Corbe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061748-E364-E6D8-1F92-5B7D235E23E1}"/>
              </a:ext>
            </a:extLst>
          </p:cNvPr>
          <p:cNvSpPr txBox="1"/>
          <p:nvPr/>
        </p:nvSpPr>
        <p:spPr>
          <a:xfrm>
            <a:off x="598491" y="2228671"/>
            <a:ext cx="472888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200" b="1" dirty="0">
                <a:latin typeface="Corbel"/>
                <a:ea typeface="Calibri"/>
                <a:cs typeface="Calibri"/>
              </a:rPr>
              <a:t>Thank you!</a:t>
            </a:r>
            <a:endParaRPr lang="en-US" sz="7200" dirty="0">
              <a:latin typeface="Corbe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7EF10E3-5E29-6025-99D8-D3AE13822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682" y="1822174"/>
            <a:ext cx="5993295" cy="39955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EBA10A-0AA9-DB24-D4E0-29932BCADA30}"/>
              </a:ext>
            </a:extLst>
          </p:cNvPr>
          <p:cNvSpPr txBox="1"/>
          <p:nvPr/>
        </p:nvSpPr>
        <p:spPr>
          <a:xfrm>
            <a:off x="598490" y="3714442"/>
            <a:ext cx="4728883" cy="18912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i="1" dirty="0">
                <a:latin typeface="Corbel"/>
                <a:ea typeface="Calibri"/>
                <a:cs typeface="Calibri"/>
              </a:rPr>
              <a:t>Internal Questions?</a:t>
            </a:r>
            <a:endParaRPr lang="en-US" sz="2000" dirty="0">
              <a:latin typeface="Corbel"/>
              <a:ea typeface="Calibri"/>
              <a:cs typeface="Calibri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orbel"/>
                <a:ea typeface="Calibri"/>
                <a:cs typeface="Calibri"/>
              </a:rPr>
              <a:t>Ask your Department Head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orbel"/>
                <a:ea typeface="Calibri"/>
                <a:cs typeface="Calibri"/>
              </a:rPr>
              <a:t>Contact Admissions or IT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orbel"/>
                <a:ea typeface="Calibri"/>
                <a:cs typeface="Calibri"/>
                <a:hlinkClick r:id="rId6"/>
              </a:rPr>
              <a:t>Brynn.stevens@nichols.edu</a:t>
            </a:r>
            <a:endParaRPr lang="en-US" sz="2000" dirty="0">
              <a:latin typeface="Corbel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1138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F5F251B6AC3E40A41B763938DDF245" ma:contentTypeVersion="11" ma:contentTypeDescription="Create a new document." ma:contentTypeScope="" ma:versionID="080d79aaa960c3fd8dfd860e18a0d526">
  <xsd:schema xmlns:xsd="http://www.w3.org/2001/XMLSchema" xmlns:xs="http://www.w3.org/2001/XMLSchema" xmlns:p="http://schemas.microsoft.com/office/2006/metadata/properties" xmlns:ns2="5cbae385-9cae-45b2-9a76-7e193dedc811" xmlns:ns3="f94045a1-03e5-485f-8b17-9a371bc3ebf1" targetNamespace="http://schemas.microsoft.com/office/2006/metadata/properties" ma:root="true" ma:fieldsID="187f73c61307ef9c3f5ded24511d062f" ns2:_="" ns3:_="">
    <xsd:import namespace="5cbae385-9cae-45b2-9a76-7e193dedc811"/>
    <xsd:import namespace="f94045a1-03e5-485f-8b17-9a371bc3eb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bae385-9cae-45b2-9a76-7e193dedc8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0e3ce96-38a0-4f03-b8dd-365bc4263b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4045a1-03e5-485f-8b17-9a371bc3ebf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2c0b0e3-f2c4-435c-b075-039b4f97043f}" ma:internalName="TaxCatchAll" ma:showField="CatchAllData" ma:web="f94045a1-03e5-485f-8b17-9a371bc3eb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94045a1-03e5-485f-8b17-9a371bc3ebf1" xsi:nil="true"/>
    <lcf76f155ced4ddcb4097134ff3c332f xmlns="5cbae385-9cae-45b2-9a76-7e193dedc81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13DEE08-9609-41C6-95D9-D30D4BFA7A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7DC830-FFAA-4966-8EBB-412ED52B3D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bae385-9cae-45b2-9a76-7e193dedc811"/>
    <ds:schemaRef ds:uri="f94045a1-03e5-485f-8b17-9a371bc3eb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123E7F2-FDA9-4010-811C-5E8015D0BEA4}">
  <ds:schemaRefs>
    <ds:schemaRef ds:uri="http://schemas.microsoft.com/office/2006/metadata/properties"/>
    <ds:schemaRef ds:uri="http://schemas.microsoft.com/office/infopath/2007/PartnerControls"/>
    <ds:schemaRef ds:uri="f94045a1-03e5-485f-8b17-9a371bc3ebf1"/>
    <ds:schemaRef ds:uri="5cbae385-9cae-45b2-9a76-7e193dedc81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260</Words>
  <Application>Microsoft Office PowerPoint</Application>
  <PresentationFormat>Widescreen</PresentationFormat>
  <Paragraphs>77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Nichols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Stevens, Brynn W.</dc:creator>
  <cp:lastModifiedBy>Stevens, Brynn W.</cp:lastModifiedBy>
  <cp:revision>5</cp:revision>
  <cp:lastPrinted>2025-04-16T18:54:34Z</cp:lastPrinted>
  <dcterms:created xsi:type="dcterms:W3CDTF">2025-04-02T13:28:56Z</dcterms:created>
  <dcterms:modified xsi:type="dcterms:W3CDTF">2026-10-19T19:22:07Z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0x010100D4F5F251B6AC3E40A41B763938DDF245</vt:lpwstr>
  </property>
</Properties>
</file>