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3" r:id="rId2"/>
    <p:sldId id="366" r:id="rId3"/>
    <p:sldId id="370" r:id="rId4"/>
    <p:sldId id="367" r:id="rId5"/>
    <p:sldId id="371" r:id="rId6"/>
    <p:sldId id="369" r:id="rId7"/>
    <p:sldId id="368" r:id="rId8"/>
    <p:sldId id="372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175" autoAdjust="0"/>
  </p:normalViewPr>
  <p:slideViewPr>
    <p:cSldViewPr snapToGrid="0">
      <p:cViewPr varScale="1">
        <p:scale>
          <a:sx n="77" d="100"/>
          <a:sy n="77" d="100"/>
        </p:scale>
        <p:origin x="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s, Brynn W." userId="1f449ea1-e8fa-44e8-b84a-b30ad2be0abf" providerId="ADAL" clId="{DEB806EA-138B-482E-8A94-5552354170C4}"/>
    <pc:docChg chg="modSld">
      <pc:chgData name="Stevens, Brynn W." userId="1f449ea1-e8fa-44e8-b84a-b30ad2be0abf" providerId="ADAL" clId="{DEB806EA-138B-482E-8A94-5552354170C4}" dt="2025-04-16T20:00:42.932" v="11" actId="20577"/>
      <pc:docMkLst>
        <pc:docMk/>
      </pc:docMkLst>
      <pc:sldChg chg="modNotesTx">
        <pc:chgData name="Stevens, Brynn W." userId="1f449ea1-e8fa-44e8-b84a-b30ad2be0abf" providerId="ADAL" clId="{DEB806EA-138B-482E-8A94-5552354170C4}" dt="2025-04-16T20:00:21.564" v="3" actId="5793"/>
        <pc:sldMkLst>
          <pc:docMk/>
          <pc:sldMk cId="596317693" sldId="366"/>
        </pc:sldMkLst>
      </pc:sldChg>
      <pc:sldChg chg="modNotesTx">
        <pc:chgData name="Stevens, Brynn W." userId="1f449ea1-e8fa-44e8-b84a-b30ad2be0abf" providerId="ADAL" clId="{DEB806EA-138B-482E-8A94-5552354170C4}" dt="2025-04-16T20:00:30.315" v="7" actId="5793"/>
        <pc:sldMkLst>
          <pc:docMk/>
          <pc:sldMk cId="1441077804" sldId="367"/>
        </pc:sldMkLst>
      </pc:sldChg>
      <pc:sldChg chg="modNotesTx">
        <pc:chgData name="Stevens, Brynn W." userId="1f449ea1-e8fa-44e8-b84a-b30ad2be0abf" providerId="ADAL" clId="{DEB806EA-138B-482E-8A94-5552354170C4}" dt="2025-04-16T20:00:11.873" v="0" actId="20577"/>
        <pc:sldMkLst>
          <pc:docMk/>
          <pc:sldMk cId="1231532830" sldId="368"/>
        </pc:sldMkLst>
      </pc:sldChg>
      <pc:sldChg chg="modNotesTx">
        <pc:chgData name="Stevens, Brynn W." userId="1f449ea1-e8fa-44e8-b84a-b30ad2be0abf" providerId="ADAL" clId="{DEB806EA-138B-482E-8A94-5552354170C4}" dt="2025-04-16T20:00:37.222" v="10" actId="5793"/>
        <pc:sldMkLst>
          <pc:docMk/>
          <pc:sldMk cId="4240385856" sldId="369"/>
        </pc:sldMkLst>
      </pc:sldChg>
      <pc:sldChg chg="modNotesTx">
        <pc:chgData name="Stevens, Brynn W." userId="1f449ea1-e8fa-44e8-b84a-b30ad2be0abf" providerId="ADAL" clId="{DEB806EA-138B-482E-8A94-5552354170C4}" dt="2025-04-16T20:00:26.857" v="5" actId="5793"/>
        <pc:sldMkLst>
          <pc:docMk/>
          <pc:sldMk cId="3195888712" sldId="370"/>
        </pc:sldMkLst>
      </pc:sldChg>
      <pc:sldChg chg="modNotesTx">
        <pc:chgData name="Stevens, Brynn W." userId="1f449ea1-e8fa-44e8-b84a-b30ad2be0abf" providerId="ADAL" clId="{DEB806EA-138B-482E-8A94-5552354170C4}" dt="2025-04-16T20:00:33.185" v="8" actId="20577"/>
        <pc:sldMkLst>
          <pc:docMk/>
          <pc:sldMk cId="2214635397" sldId="371"/>
        </pc:sldMkLst>
      </pc:sldChg>
      <pc:sldChg chg="modNotesTx">
        <pc:chgData name="Stevens, Brynn W." userId="1f449ea1-e8fa-44e8-b84a-b30ad2be0abf" providerId="ADAL" clId="{DEB806EA-138B-482E-8A94-5552354170C4}" dt="2025-04-16T20:00:42.932" v="11" actId="20577"/>
        <pc:sldMkLst>
          <pc:docMk/>
          <pc:sldMk cId="3441138192" sldId="372"/>
        </pc:sldMkLst>
      </pc:sldChg>
      <pc:sldChg chg="modNotesTx">
        <pc:chgData name="Stevens, Brynn W." userId="1f449ea1-e8fa-44e8-b84a-b30ad2be0abf" providerId="ADAL" clId="{DEB806EA-138B-482E-8A94-5552354170C4}" dt="2025-04-16T20:00:16.047" v="1" actId="20577"/>
        <pc:sldMkLst>
          <pc:docMk/>
          <pc:sldMk cId="327559491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EF5D5C-5950-4CB1-9D8F-363E7A85414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77CC00-E5F9-4BDB-AFF2-E717BFAC1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5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3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1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7CC00-E5F9-4BDB-AFF2-E717BFAC1A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1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A503-C998-28A9-050F-A9BC622B9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2952F-467E-0BBF-1BD9-D1297522D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9076-3852-61AB-271D-65F5DC30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06B5B-CA27-BD2F-EC0D-FEA15531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C3693-56C2-8DEB-BA24-6D4A1CB6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083D-D44D-3379-3A29-680DC550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409B3-D9C8-D17A-ADD3-4DE877A0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D806-1AE7-E0F8-D1CD-3DECA1ED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5A3C-2140-9DB2-5264-A7E87C33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B20E2-B7EC-F95A-0C90-86B9FA1B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F25DE-341C-DFF6-EADF-12B58ECE8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3DA51-06A4-4B3F-8A8A-92033C50A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1F0D-E03E-621B-15E9-BDFB083B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4889D-6E3D-1499-218E-F6396E5B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7EDF1-9EA1-3BDD-1AC9-47A6A9BD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B0E5-70E7-74EB-8A84-5FD1F3ED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63A3-9142-1BF2-0F78-4BBA8B446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8D323-FAEA-6CE8-3087-89A59E93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AFAE7-6994-8C37-2245-F7D061E7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C761A-2E53-1F41-16CE-62DC0A37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8A40-2C6C-9CA3-CC7F-076A9790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27B43-EAAC-29A2-178C-82D1F3359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D2C15-D44E-5169-3F25-01DA6275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927E9-9DC4-5AFF-D133-92891DCE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3247F-DE9A-79F1-90F9-CF358CEE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7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9C66-ABCD-F305-049E-45C6D920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4E19-FFB7-CF6A-459C-9144B82B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BDEEA-925D-D47F-51AC-121B6716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55321-DA2F-5378-1A78-770664E8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4E83-808D-636A-2598-0B50AEF4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EEF97-0D46-F58C-1651-8E34726D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7700-CD2A-B159-9238-0DCA77EE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1AB0A-75A8-39B3-9751-9E52773F6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FFB27-E2A8-9C70-3B8B-34F194C98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BCD62-2F83-AC39-5E87-A67E1AABD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A10C6-09C4-4E5A-02DF-A810D8F81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CEADE-3399-FEA9-3CB6-74F71615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FA75E-4B2C-E3D7-C1A1-567536C5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A7C0A-9E46-E44C-531B-4A7ABBC6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1F8B-819E-8002-F71B-CF7124BA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68F0-8C75-7C3D-C2B9-3C1018B1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4BD74-C302-EB81-1595-554B5ADA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9A4E8-1BDD-E258-312F-312E53A6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1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BD4FD-C403-A05A-740D-5F4F7ADD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86BD5-32E4-54AD-D5A1-317D431E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76842-A1D8-CCC1-E590-9701DDF3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BD98-B9A6-2613-EFF2-0A566FDE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9421-5F66-D710-F90B-76F0047C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3F65F-055B-1B0E-B9C6-F1C80A07A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1FE10-1BAE-0FEF-C5D7-568E848D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AA2C8-8893-F3C3-6E0C-84678D58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B857D-2DCC-2FCC-DC6B-1F25370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460F-458B-32EB-FCFA-BE5CF00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71ACF-DA6A-5291-5818-8A43638B7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EA74E-0F22-C1B8-C667-6E8115E12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4A28F-446C-E86D-CF13-0E401754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D3EA4-74FF-0E6B-8A5E-7FB3386A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64765-9E6D-831E-E9D6-55347C6E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05DE66-FA80-9AAE-90AF-D8E11B7E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09DD1-67CE-AFD2-B526-1D8F4F185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C96DF-425E-5C69-A3AB-AE53CF690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ACB2-6AD9-466E-902D-44D10B44989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BFCDC-28C6-B56E-12FF-5ADDC909A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45C94-FC15-3A69-E5A0-AB1A8856F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6EA9-8575-43B7-8C97-08EAA05E2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b.nichols.edu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hub.nichols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hub.nichols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b.nichols.edu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nicholscollege.bloomfire.com/series/3830837-everything-you-need-to-know-incoming-freshm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ynn.stevens@nichols.edu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hub.nichols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1A657-4BA6-80C3-C96D-F0B3E01CAF1B}"/>
              </a:ext>
            </a:extLst>
          </p:cNvPr>
          <p:cNvSpPr txBox="1"/>
          <p:nvPr/>
        </p:nvSpPr>
        <p:spPr>
          <a:xfrm>
            <a:off x="394379" y="6127235"/>
            <a:ext cx="22526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rbel"/>
                <a:ea typeface="Calibri"/>
                <a:cs typeface="Calibri"/>
              </a:rPr>
              <a:t>Admissions +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7F55BC-CD0D-8B1D-F627-618C1E0B4E3A}"/>
              </a:ext>
            </a:extLst>
          </p:cNvPr>
          <p:cNvSpPr txBox="1"/>
          <p:nvPr/>
        </p:nvSpPr>
        <p:spPr>
          <a:xfrm>
            <a:off x="2099068" y="2071142"/>
            <a:ext cx="7993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New Student Onboarding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Overview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Undergraduate Fall 2025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1A657-4BA6-80C3-C96D-F0B3E01CAF1B}"/>
              </a:ext>
            </a:extLst>
          </p:cNvPr>
          <p:cNvSpPr txBox="1"/>
          <p:nvPr/>
        </p:nvSpPr>
        <p:spPr>
          <a:xfrm>
            <a:off x="824686" y="2473835"/>
            <a:ext cx="580439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Corbel"/>
                <a:ea typeface="Calibri"/>
                <a:cs typeface="Calibri"/>
              </a:rPr>
              <a:t>Deposit &gt; Enrolled &gt; Access to Nichols</a:t>
            </a:r>
          </a:p>
          <a:p>
            <a:endParaRPr lang="en-US" sz="2400" dirty="0">
              <a:latin typeface="Corbel"/>
              <a:ea typeface="Calibri"/>
              <a:cs typeface="Calibri"/>
            </a:endParaRPr>
          </a:p>
          <a:p>
            <a:r>
              <a:rPr lang="en-US" sz="2400" dirty="0">
                <a:latin typeface="Corbel"/>
                <a:ea typeface="Calibri"/>
                <a:cs typeface="Calibri"/>
              </a:rPr>
              <a:t>Target Launch Date  :  </a:t>
            </a:r>
            <a:r>
              <a:rPr lang="en-US" sz="2400" b="1" dirty="0">
                <a:latin typeface="Corbel"/>
                <a:ea typeface="Calibri"/>
                <a:cs typeface="Calibri"/>
              </a:rPr>
              <a:t>Thursday, May 1</a:t>
            </a:r>
            <a:r>
              <a:rPr lang="en-US" sz="2400" b="1" baseline="30000" dirty="0">
                <a:latin typeface="Corbel"/>
                <a:ea typeface="Calibri"/>
                <a:cs typeface="Calibri"/>
              </a:rPr>
              <a:t>st</a:t>
            </a:r>
            <a:r>
              <a:rPr lang="en-US" sz="2400" b="1" dirty="0">
                <a:latin typeface="Corbel"/>
                <a:ea typeface="Calibri"/>
                <a:cs typeface="Calibri"/>
              </a:rPr>
              <a:t> </a:t>
            </a:r>
          </a:p>
          <a:p>
            <a:endParaRPr lang="en-US" sz="2400" dirty="0">
              <a:latin typeface="Corbel"/>
              <a:ea typeface="Calibri"/>
              <a:cs typeface="Calibri"/>
            </a:endParaRPr>
          </a:p>
          <a:p>
            <a:r>
              <a:rPr lang="en-US" sz="2400" dirty="0">
                <a:latin typeface="Corbel"/>
                <a:ea typeface="Calibri"/>
                <a:cs typeface="Calibri"/>
              </a:rPr>
              <a:t>Account Generation  :  </a:t>
            </a:r>
            <a:r>
              <a:rPr lang="en-US" sz="2400" b="1" dirty="0">
                <a:latin typeface="Corbel"/>
                <a:ea typeface="Calibri"/>
                <a:cs typeface="Calibri"/>
              </a:rPr>
              <a:t>2 days from deposit</a:t>
            </a:r>
          </a:p>
          <a:p>
            <a:endParaRPr lang="en-US" sz="2400" dirty="0">
              <a:latin typeface="Corbel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  <a:ea typeface="Calibri"/>
                <a:cs typeface="Calibri"/>
              </a:rPr>
              <a:t>Nichols Email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  <a:ea typeface="Calibri"/>
                <a:cs typeface="Calibri"/>
              </a:rPr>
              <a:t>OneLogin Account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4BB2B-F0E0-0DD8-DA09-70BA0223E75A}"/>
              </a:ext>
            </a:extLst>
          </p:cNvPr>
          <p:cNvSpPr txBox="1"/>
          <p:nvPr/>
        </p:nvSpPr>
        <p:spPr>
          <a:xfrm>
            <a:off x="5131705" y="6032464"/>
            <a:ext cx="2697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Corbel"/>
                <a:ea typeface="Calibri"/>
                <a:cs typeface="Calibri"/>
              </a:rPr>
              <a:t>Automated Welcome Email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A826D868-CD23-E35F-95AE-373FDA8247BE}"/>
              </a:ext>
            </a:extLst>
          </p:cNvPr>
          <p:cNvSpPr/>
          <p:nvPr/>
        </p:nvSpPr>
        <p:spPr>
          <a:xfrm>
            <a:off x="7040880" y="5108597"/>
            <a:ext cx="555146" cy="824453"/>
          </a:xfrm>
          <a:prstGeom prst="bentArrow">
            <a:avLst/>
          </a:prstGeom>
          <a:ln>
            <a:solidFill>
              <a:schemeClr val="accent1">
                <a:alpha val="9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DBE9F-D20B-C994-6891-E56AF99B8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065" y="1600951"/>
            <a:ext cx="3661187" cy="52157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F55BC-CD0D-8B1D-F627-618C1E0B4E3A}"/>
              </a:ext>
            </a:extLst>
          </p:cNvPr>
          <p:cNvSpPr txBox="1"/>
          <p:nvPr/>
        </p:nvSpPr>
        <p:spPr>
          <a:xfrm>
            <a:off x="1932014" y="388539"/>
            <a:ext cx="832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New Student Onboarding: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59631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2014" y="388539"/>
            <a:ext cx="832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New Student Onboarding: Student Experience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5697BD-D7CC-1A81-ADD6-F35644E892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18904" r="15046" b="2056"/>
          <a:stretch/>
        </p:blipFill>
        <p:spPr>
          <a:xfrm>
            <a:off x="8248868" y="3428999"/>
            <a:ext cx="2970067" cy="2855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B2801E16-0C2C-A6EB-0913-1C590FF8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8" y="1775829"/>
            <a:ext cx="6439734" cy="36143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D7519C3-70B5-533D-908E-DEECBDF8FFA3}"/>
              </a:ext>
            </a:extLst>
          </p:cNvPr>
          <p:cNvSpPr/>
          <p:nvPr/>
        </p:nvSpPr>
        <p:spPr>
          <a:xfrm>
            <a:off x="2458098" y="4383096"/>
            <a:ext cx="1037817" cy="94765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0926A03-095C-70C4-BBBB-F9FD49596247}"/>
              </a:ext>
            </a:extLst>
          </p:cNvPr>
          <p:cNvSpPr/>
          <p:nvPr/>
        </p:nvSpPr>
        <p:spPr>
          <a:xfrm rot="16200000">
            <a:off x="4434832" y="2490081"/>
            <a:ext cx="2855850" cy="4733685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23B3E-97C2-E2C5-6D31-009B23E6679D}"/>
              </a:ext>
            </a:extLst>
          </p:cNvPr>
          <p:cNvSpPr txBox="1"/>
          <p:nvPr/>
        </p:nvSpPr>
        <p:spPr>
          <a:xfrm>
            <a:off x="8543964" y="1799899"/>
            <a:ext cx="3303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orbel"/>
                <a:ea typeface="Calibri"/>
                <a:cs typeface="Calibri"/>
                <a:hlinkClick r:id="rId6"/>
              </a:rPr>
              <a:t>hub.nichols.edu</a:t>
            </a:r>
            <a:endParaRPr lang="en-US" sz="36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9588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B7150-C5DD-0DFC-E0CB-A89D06B896B9}"/>
              </a:ext>
            </a:extLst>
          </p:cNvPr>
          <p:cNvSpPr txBox="1"/>
          <p:nvPr/>
        </p:nvSpPr>
        <p:spPr>
          <a:xfrm>
            <a:off x="8543964" y="1799899"/>
            <a:ext cx="3303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orbel"/>
                <a:ea typeface="Calibri"/>
                <a:cs typeface="Calibri"/>
                <a:hlinkClick r:id="rId4"/>
              </a:rPr>
              <a:t>hub.nichols.edu</a:t>
            </a:r>
            <a:endParaRPr lang="en-US" sz="3600" dirty="0">
              <a:latin typeface="Corbe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469CA2-572C-2B07-BDBE-AC01614FA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08" y="1611896"/>
            <a:ext cx="7843616" cy="5081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F79BF7-60D5-B001-E04B-6021ECB3E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586" y="2919187"/>
            <a:ext cx="4266074" cy="3653160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EDF38C90-9B9B-75DA-B457-4F693EA309A5}"/>
              </a:ext>
            </a:extLst>
          </p:cNvPr>
          <p:cNvSpPr/>
          <p:nvPr/>
        </p:nvSpPr>
        <p:spPr>
          <a:xfrm rot="16200000">
            <a:off x="5526353" y="4300840"/>
            <a:ext cx="3588610" cy="868340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E53B77-7170-E1DD-7637-B952EA18905C}"/>
              </a:ext>
            </a:extLst>
          </p:cNvPr>
          <p:cNvSpPr/>
          <p:nvPr/>
        </p:nvSpPr>
        <p:spPr>
          <a:xfrm>
            <a:off x="290456" y="4647304"/>
            <a:ext cx="6596031" cy="247425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E21BD8-2D35-60AD-C253-05FC0A8BD8BF}"/>
              </a:ext>
            </a:extLst>
          </p:cNvPr>
          <p:cNvSpPr txBox="1"/>
          <p:nvPr/>
        </p:nvSpPr>
        <p:spPr>
          <a:xfrm>
            <a:off x="1932014" y="388539"/>
            <a:ext cx="832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New Student Onboarding: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144107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1A657-4BA6-80C3-C96D-F0B3E01CAF1B}"/>
              </a:ext>
            </a:extLst>
          </p:cNvPr>
          <p:cNvSpPr txBox="1"/>
          <p:nvPr/>
        </p:nvSpPr>
        <p:spPr>
          <a:xfrm>
            <a:off x="6887082" y="3246120"/>
            <a:ext cx="28627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Corbel"/>
                <a:ea typeface="Calibri"/>
                <a:cs typeface="Calibri"/>
              </a:rPr>
              <a:t>Automated Weekly Reminder</a:t>
            </a:r>
            <a:endParaRPr lang="en-US" i="1" dirty="0">
              <a:latin typeface="Corbel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BCEC53E6-A679-73B2-8BD6-DC3D2B209CCB}"/>
              </a:ext>
            </a:extLst>
          </p:cNvPr>
          <p:cNvSpPr/>
          <p:nvPr/>
        </p:nvSpPr>
        <p:spPr>
          <a:xfrm rot="10800000">
            <a:off x="7131310" y="3641674"/>
            <a:ext cx="536572" cy="978515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B7150-C5DD-0DFC-E0CB-A89D06B896B9}"/>
              </a:ext>
            </a:extLst>
          </p:cNvPr>
          <p:cNvSpPr txBox="1"/>
          <p:nvPr/>
        </p:nvSpPr>
        <p:spPr>
          <a:xfrm>
            <a:off x="8543964" y="1799899"/>
            <a:ext cx="3303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orbel"/>
                <a:ea typeface="Calibri"/>
                <a:cs typeface="Calibri"/>
                <a:hlinkClick r:id="rId4"/>
              </a:rPr>
              <a:t>hub.nichols.edu</a:t>
            </a:r>
            <a:endParaRPr lang="en-US" sz="3600" dirty="0">
              <a:latin typeface="Corbe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FA1C5D-9AB0-AA11-0047-0A0816C77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79" y="2162490"/>
            <a:ext cx="6409040" cy="4079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2F30D1-9EF3-5059-5328-C3724C815048}"/>
              </a:ext>
            </a:extLst>
          </p:cNvPr>
          <p:cNvSpPr/>
          <p:nvPr/>
        </p:nvSpPr>
        <p:spPr>
          <a:xfrm>
            <a:off x="5509260" y="2926080"/>
            <a:ext cx="533400" cy="194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79193-70B9-B284-259A-E68CBA0A42B2}"/>
              </a:ext>
            </a:extLst>
          </p:cNvPr>
          <p:cNvSpPr txBox="1"/>
          <p:nvPr/>
        </p:nvSpPr>
        <p:spPr>
          <a:xfrm>
            <a:off x="1932014" y="388539"/>
            <a:ext cx="832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New Student Onboarding: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21463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619" y="374041"/>
            <a:ext cx="77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New Student Onboarding: Staff Experience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1A657-4BA6-80C3-C96D-F0B3E01CAF1B}"/>
              </a:ext>
            </a:extLst>
          </p:cNvPr>
          <p:cNvSpPr txBox="1"/>
          <p:nvPr/>
        </p:nvSpPr>
        <p:spPr>
          <a:xfrm>
            <a:off x="3922643" y="1795765"/>
            <a:ext cx="533115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latin typeface="Corbel"/>
                <a:ea typeface="Calibri"/>
                <a:cs typeface="Calibri"/>
              </a:rPr>
              <a:t>For Departments directly involved with onboarding:</a:t>
            </a:r>
          </a:p>
          <a:p>
            <a:endParaRPr lang="en-US" dirty="0">
              <a:latin typeface="Corbel"/>
              <a:ea typeface="Calibri"/>
              <a:cs typeface="Calibri"/>
            </a:endParaRPr>
          </a:p>
          <a:p>
            <a:r>
              <a:rPr lang="en-US" dirty="0">
                <a:solidFill>
                  <a:srgbClr val="00B050"/>
                </a:solidFill>
                <a:latin typeface="Corbel"/>
                <a:ea typeface="Calibri"/>
                <a:cs typeface="Calibri"/>
              </a:rPr>
              <a:t>**New Student Deposit or Withdrawal email group**</a:t>
            </a:r>
          </a:p>
          <a:p>
            <a:endParaRPr lang="en-US" dirty="0">
              <a:latin typeface="Corbel"/>
              <a:ea typeface="Calibri"/>
              <a:cs typeface="Calibri"/>
            </a:endParaRPr>
          </a:p>
          <a:p>
            <a:r>
              <a:rPr lang="en-US" b="1" dirty="0">
                <a:latin typeface="Corbel"/>
                <a:ea typeface="Calibri"/>
                <a:cs typeface="Calibri"/>
              </a:rPr>
              <a:t>May 1</a:t>
            </a:r>
            <a:r>
              <a:rPr lang="en-US" b="1" baseline="30000" dirty="0">
                <a:latin typeface="Corbel"/>
                <a:ea typeface="Calibri"/>
                <a:cs typeface="Calibri"/>
              </a:rPr>
              <a:t>st</a:t>
            </a:r>
            <a:r>
              <a:rPr lang="en-US" b="1" dirty="0">
                <a:latin typeface="Corbel"/>
                <a:ea typeface="Calibri"/>
                <a:cs typeface="Calibri"/>
              </a:rPr>
              <a:t> </a:t>
            </a:r>
            <a:r>
              <a:rPr lang="en-US" dirty="0">
                <a:latin typeface="Corbel"/>
                <a:ea typeface="Calibri"/>
                <a:cs typeface="Calibri"/>
              </a:rPr>
              <a:t>:  Community query of all available</a:t>
            </a:r>
          </a:p>
          <a:p>
            <a:r>
              <a:rPr lang="en-US" dirty="0">
                <a:latin typeface="Corbel"/>
                <a:ea typeface="Calibri"/>
                <a:cs typeface="Calibri"/>
              </a:rPr>
              <a:t>	new student information</a:t>
            </a:r>
          </a:p>
          <a:p>
            <a:endParaRPr lang="en-US" dirty="0">
              <a:latin typeface="Corbel"/>
              <a:ea typeface="Calibri"/>
              <a:cs typeface="Calibri"/>
            </a:endParaRPr>
          </a:p>
          <a:p>
            <a:r>
              <a:rPr lang="en-US" b="1" dirty="0">
                <a:latin typeface="Corbel"/>
                <a:ea typeface="Calibri"/>
                <a:cs typeface="Calibri"/>
              </a:rPr>
              <a:t>After May 1</a:t>
            </a:r>
            <a:r>
              <a:rPr lang="en-US" b="1" baseline="30000" dirty="0">
                <a:latin typeface="Corbel"/>
                <a:ea typeface="Calibri"/>
                <a:cs typeface="Calibri"/>
              </a:rPr>
              <a:t>st</a:t>
            </a:r>
            <a:r>
              <a:rPr lang="en-US" b="1" dirty="0">
                <a:latin typeface="Corbel"/>
                <a:ea typeface="Calibri"/>
                <a:cs typeface="Calibri"/>
              </a:rPr>
              <a:t> </a:t>
            </a:r>
            <a:r>
              <a:rPr lang="en-US" dirty="0">
                <a:latin typeface="Corbel"/>
                <a:ea typeface="Calibri"/>
                <a:cs typeface="Calibri"/>
              </a:rPr>
              <a:t>:  Individual changes by email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/>
                <a:ea typeface="Calibri"/>
                <a:cs typeface="Calibri"/>
              </a:rPr>
              <a:t>New Deposits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/>
                <a:ea typeface="Calibri"/>
                <a:cs typeface="Calibri"/>
              </a:rPr>
              <a:t>Withdrawals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/>
                <a:ea typeface="Calibri"/>
                <a:cs typeface="Calibri"/>
              </a:rPr>
              <a:t>Changes in Billing                          (i.e. Residential Status)</a:t>
            </a:r>
          </a:p>
          <a:p>
            <a:endParaRPr lang="en-US" dirty="0">
              <a:latin typeface="Corbel"/>
              <a:ea typeface="Calibri"/>
              <a:cs typeface="Calibri"/>
            </a:endParaRPr>
          </a:p>
          <a:p>
            <a:r>
              <a:rPr lang="en-US" dirty="0">
                <a:latin typeface="Corbel"/>
                <a:ea typeface="Calibri"/>
                <a:cs typeface="Calibri"/>
              </a:rPr>
              <a:t>Confirm participation with your department,            then submit an IT ticket to be added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A6D4C-8107-175D-8AA4-1865B4969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802" y="1711094"/>
            <a:ext cx="2837934" cy="3299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5B42C0-D611-1A1D-3025-E5F3AAABA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089" y="3925840"/>
            <a:ext cx="2564974" cy="21172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C0785F-2B3D-0066-A23C-A5F3DC255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630" y="1711094"/>
            <a:ext cx="3660010" cy="49821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2C9648-EA5F-86D5-DD26-C60C3548838E}"/>
              </a:ext>
            </a:extLst>
          </p:cNvPr>
          <p:cNvSpPr txBox="1"/>
          <p:nvPr/>
        </p:nvSpPr>
        <p:spPr>
          <a:xfrm>
            <a:off x="3808640" y="6410680"/>
            <a:ext cx="36600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latin typeface="Corbel"/>
                <a:ea typeface="Calibri"/>
                <a:cs typeface="Calibri"/>
              </a:rPr>
              <a:t>Deposit Notifications are Automated</a:t>
            </a:r>
            <a:endParaRPr lang="en-US" sz="1200" i="1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4038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049" y="381383"/>
            <a:ext cx="776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New Student Onboarding: Troubleshooting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9495A-08A2-19E6-831A-5F2B289E2BB8}"/>
              </a:ext>
            </a:extLst>
          </p:cNvPr>
          <p:cNvSpPr txBox="1"/>
          <p:nvPr/>
        </p:nvSpPr>
        <p:spPr>
          <a:xfrm>
            <a:off x="670882" y="1942026"/>
            <a:ext cx="41191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rbel"/>
                <a:ea typeface="Calibri"/>
                <a:cs typeface="Calibri"/>
              </a:rPr>
              <a:t>IT Articles: </a:t>
            </a:r>
            <a:r>
              <a:rPr lang="en-US" b="1" i="0" dirty="0">
                <a:solidFill>
                  <a:srgbClr val="000000"/>
                </a:solidFill>
                <a:effectLst/>
                <a:latin typeface="source-sans-pro"/>
                <a:hlinkClick r:id="rId4"/>
              </a:rPr>
              <a:t>Everything you need to know (Incoming Freshmen)</a:t>
            </a:r>
            <a:endParaRPr lang="en-US" b="1" i="0" dirty="0">
              <a:solidFill>
                <a:srgbClr val="000000"/>
              </a:solidFill>
              <a:effectLst/>
              <a:latin typeface="source-sans-pro"/>
            </a:endParaRP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9F18E8-FB82-C96F-59E7-39A30E6E42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8552" r="7062" b="7744"/>
          <a:stretch/>
        </p:blipFill>
        <p:spPr>
          <a:xfrm>
            <a:off x="824686" y="2588357"/>
            <a:ext cx="3367143" cy="33149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061748-E364-E6D8-1F92-5B7D235E23E1}"/>
              </a:ext>
            </a:extLst>
          </p:cNvPr>
          <p:cNvSpPr txBox="1"/>
          <p:nvPr/>
        </p:nvSpPr>
        <p:spPr>
          <a:xfrm>
            <a:off x="5311383" y="2582821"/>
            <a:ext cx="583064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latin typeface="Corbel"/>
                <a:ea typeface="Calibri"/>
                <a:cs typeface="Calibri"/>
              </a:rPr>
              <a:t>Student Questions</a:t>
            </a:r>
          </a:p>
          <a:p>
            <a:endParaRPr lang="en-US" sz="2800" dirty="0">
              <a:latin typeface="Corbel"/>
              <a:ea typeface="Calibri"/>
              <a:cs typeface="Calibri"/>
            </a:endParaRPr>
          </a:p>
          <a:p>
            <a:r>
              <a:rPr lang="en-US" sz="2800" dirty="0">
                <a:latin typeface="Corbel"/>
                <a:ea typeface="Calibri"/>
                <a:cs typeface="Calibri"/>
              </a:rPr>
              <a:t>IT Help? </a:t>
            </a:r>
            <a:r>
              <a:rPr lang="en-US" sz="2800" dirty="0">
                <a:latin typeface="Corbel"/>
                <a:ea typeface="Calibri"/>
                <a:cs typeface="Calibri"/>
                <a:sym typeface="Wingdings" panose="05000000000000000000" pitchFamily="2" charset="2"/>
              </a:rPr>
              <a:t> Helpdesk or UG Counselor</a:t>
            </a:r>
          </a:p>
          <a:p>
            <a:endParaRPr lang="en-US" sz="2800" dirty="0">
              <a:latin typeface="Corbel"/>
              <a:ea typeface="Calibri"/>
              <a:cs typeface="Calibri"/>
              <a:sym typeface="Wingdings" panose="05000000000000000000" pitchFamily="2" charset="2"/>
            </a:endParaRPr>
          </a:p>
          <a:p>
            <a:r>
              <a:rPr lang="en-US" sz="2800" dirty="0">
                <a:latin typeface="Corbel"/>
                <a:ea typeface="Calibri"/>
                <a:cs typeface="Calibri"/>
                <a:sym typeface="Wingdings" panose="05000000000000000000" pitchFamily="2" charset="2"/>
              </a:rPr>
              <a:t>Access Checklist?  HUB</a:t>
            </a:r>
          </a:p>
          <a:p>
            <a:endParaRPr lang="en-US" sz="2800" dirty="0">
              <a:latin typeface="Corbel"/>
              <a:ea typeface="Calibri"/>
              <a:cs typeface="Calibri"/>
              <a:sym typeface="Wingdings" panose="05000000000000000000" pitchFamily="2" charset="2"/>
            </a:endParaRPr>
          </a:p>
          <a:p>
            <a:r>
              <a:rPr lang="en-US" sz="2800" dirty="0">
                <a:latin typeface="Corbel"/>
                <a:ea typeface="Calibri"/>
                <a:cs typeface="Calibri"/>
                <a:sym typeface="Wingdings" panose="05000000000000000000" pitchFamily="2" charset="2"/>
              </a:rPr>
              <a:t>Dept. Questions?  HUB</a:t>
            </a:r>
            <a:endParaRPr lang="en-US" sz="2800" dirty="0">
              <a:latin typeface="Corbe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E6CE-0EA4-BD3B-2C55-731BEF8C2D83}"/>
              </a:ext>
            </a:extLst>
          </p:cNvPr>
          <p:cNvSpPr txBox="1"/>
          <p:nvPr/>
        </p:nvSpPr>
        <p:spPr>
          <a:xfrm>
            <a:off x="8543964" y="1799899"/>
            <a:ext cx="3303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orbel"/>
                <a:ea typeface="Calibri"/>
                <a:cs typeface="Calibri"/>
                <a:hlinkClick r:id="rId6"/>
              </a:rPr>
              <a:t>hub.nichols.edu</a:t>
            </a:r>
            <a:endParaRPr lang="en-US" sz="36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3153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0126"/>
            <a:ext cx="12192000" cy="1272266"/>
          </a:xfrm>
          <a:prstGeom prst="rect">
            <a:avLst/>
          </a:prstGeom>
          <a:solidFill>
            <a:srgbClr val="007A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955" y="375156"/>
            <a:ext cx="473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 pitchFamily="34" charset="0"/>
              </a:rPr>
              <a:t>New Student Onboarding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52271"/>
            <a:ext cx="12192000" cy="3022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Nichols_Shield_WHITE_(CutOutN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9" y="164752"/>
            <a:ext cx="860614" cy="1272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307A0A-41C1-6172-3520-C94C0E264CEF}"/>
              </a:ext>
            </a:extLst>
          </p:cNvPr>
          <p:cNvSpPr txBox="1"/>
          <p:nvPr/>
        </p:nvSpPr>
        <p:spPr>
          <a:xfrm>
            <a:off x="10195576" y="297907"/>
            <a:ext cx="1605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Undergraduate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Fall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B7150-C5DD-0DFC-E0CB-A89D06B896B9}"/>
              </a:ext>
            </a:extLst>
          </p:cNvPr>
          <p:cNvSpPr txBox="1"/>
          <p:nvPr/>
        </p:nvSpPr>
        <p:spPr>
          <a:xfrm>
            <a:off x="10104545" y="6221539"/>
            <a:ext cx="169627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rbel"/>
                <a:ea typeface="Calibri"/>
                <a:cs typeface="Calibri"/>
                <a:hlinkClick r:id="rId4"/>
              </a:rPr>
              <a:t>hub.nichols.edu</a:t>
            </a:r>
            <a:endParaRPr lang="en-US" sz="1600" dirty="0">
              <a:latin typeface="Corbe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061748-E364-E6D8-1F92-5B7D235E23E1}"/>
              </a:ext>
            </a:extLst>
          </p:cNvPr>
          <p:cNvSpPr txBox="1"/>
          <p:nvPr/>
        </p:nvSpPr>
        <p:spPr>
          <a:xfrm>
            <a:off x="598491" y="2228671"/>
            <a:ext cx="47288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>
                <a:latin typeface="Corbel"/>
                <a:ea typeface="Calibri"/>
                <a:cs typeface="Calibri"/>
              </a:rPr>
              <a:t>Thank you!</a:t>
            </a:r>
            <a:endParaRPr lang="en-US" sz="7200" dirty="0">
              <a:latin typeface="Corbe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EF10E3-5E29-6025-99D8-D3AE13822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82" y="1822174"/>
            <a:ext cx="5993295" cy="3995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BA10A-0AA9-DB24-D4E0-29932BCADA30}"/>
              </a:ext>
            </a:extLst>
          </p:cNvPr>
          <p:cNvSpPr txBox="1"/>
          <p:nvPr/>
        </p:nvSpPr>
        <p:spPr>
          <a:xfrm>
            <a:off x="598490" y="3714442"/>
            <a:ext cx="4728883" cy="189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latin typeface="Corbel"/>
                <a:ea typeface="Calibri"/>
                <a:cs typeface="Calibri"/>
              </a:rPr>
              <a:t>Internal Questions?</a:t>
            </a:r>
            <a:endParaRPr lang="en-US" sz="2000" dirty="0">
              <a:latin typeface="Corbel"/>
              <a:ea typeface="Calibri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/>
                <a:ea typeface="Calibri"/>
                <a:cs typeface="Calibri"/>
              </a:rPr>
              <a:t>Ask your Department Head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/>
                <a:ea typeface="Calibri"/>
                <a:cs typeface="Calibri"/>
              </a:rPr>
              <a:t>Contact Admissions or IT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/>
                <a:ea typeface="Calibri"/>
                <a:cs typeface="Calibri"/>
                <a:hlinkClick r:id="rId6"/>
              </a:rPr>
              <a:t>Brynn.stevens@nichols.edu</a:t>
            </a:r>
            <a:endParaRPr lang="en-US" sz="2000" dirty="0">
              <a:latin typeface="Corbel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13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260</Words>
  <Application>Microsoft Office PowerPoint</Application>
  <PresentationFormat>Widescreen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source-sans-pro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Nichols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Stevens, Brynn W.</dc:creator>
  <cp:lastModifiedBy>Stevens, Brynn W.</cp:lastModifiedBy>
  <cp:revision>4</cp:revision>
  <cp:lastPrinted>2025-04-16T18:54:34Z</cp:lastPrinted>
  <dcterms:created xsi:type="dcterms:W3CDTF">2025-04-02T13:28:56Z</dcterms:created>
  <dcterms:modified xsi:type="dcterms:W3CDTF">2025-04-16T20:00:47Z</dcterms:modified>
</cp:coreProperties>
</file>