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145708808" r:id="rId6"/>
    <p:sldId id="2145708821" r:id="rId7"/>
    <p:sldId id="2145708822" r:id="rId8"/>
    <p:sldId id="293" r:id="rId9"/>
    <p:sldId id="2145708799" r:id="rId10"/>
    <p:sldId id="2145708819" r:id="rId11"/>
    <p:sldId id="2145708820" r:id="rId12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E8925-809A-42A8-ADB0-A6646B7983B3}" v="16" dt="2025-11-20T17:15:46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2"/>
  </p:normalViewPr>
  <p:slideViewPr>
    <p:cSldViewPr snapToGrid="0" snapToObjects="1">
      <p:cViewPr varScale="1">
        <p:scale>
          <a:sx n="73" d="100"/>
          <a:sy n="73" d="100"/>
        </p:scale>
        <p:origin x="24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icholscolleg-my.sharepoint.com/personal/mspelto_nichols_edu/Documents/Documents/annual%20reports/admissions/9-15-updat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Applications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progress'!$B$2:$B$7</c:f>
              <c:numCache>
                <c:formatCode>General</c:formatCode>
                <c:ptCount val="6"/>
                <c:pt idx="0">
                  <c:v>91</c:v>
                </c:pt>
                <c:pt idx="1">
                  <c:v>119</c:v>
                </c:pt>
                <c:pt idx="2">
                  <c:v>150</c:v>
                </c:pt>
                <c:pt idx="3">
                  <c:v>220</c:v>
                </c:pt>
                <c:pt idx="4">
                  <c:v>332</c:v>
                </c:pt>
                <c:pt idx="5">
                  <c:v>619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1F51-4EEB-BB0B-B9B59EA918EC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progress'!$C$2:$C$7</c:f>
              <c:numCache>
                <c:formatCode>General</c:formatCode>
                <c:ptCount val="6"/>
                <c:pt idx="0">
                  <c:v>143</c:v>
                </c:pt>
                <c:pt idx="1">
                  <c:v>177</c:v>
                </c:pt>
                <c:pt idx="2">
                  <c:v>235</c:v>
                </c:pt>
                <c:pt idx="3">
                  <c:v>294</c:v>
                </c:pt>
                <c:pt idx="4">
                  <c:v>420</c:v>
                </c:pt>
                <c:pt idx="5">
                  <c:v>714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1-1F51-4EEB-BB0B-B9B59EA918EC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progress'!$D$2:$D$7</c:f>
              <c:numCache>
                <c:formatCode>General</c:formatCode>
                <c:ptCount val="6"/>
                <c:pt idx="0">
                  <c:v>154</c:v>
                </c:pt>
                <c:pt idx="1">
                  <c:v>194</c:v>
                </c:pt>
                <c:pt idx="2">
                  <c:v>238</c:v>
                </c:pt>
                <c:pt idx="3">
                  <c:v>282</c:v>
                </c:pt>
                <c:pt idx="4">
                  <c:v>452</c:v>
                </c:pt>
                <c:pt idx="5">
                  <c:v>778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2-1F51-4EEB-BB0B-B9B59EA918EC}"/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progress'!$E$2:$E$7</c:f>
              <c:numCache>
                <c:formatCode>General</c:formatCode>
                <c:ptCount val="6"/>
                <c:pt idx="0">
                  <c:v>129</c:v>
                </c:pt>
                <c:pt idx="1">
                  <c:v>146</c:v>
                </c:pt>
                <c:pt idx="2">
                  <c:v>173</c:v>
                </c:pt>
                <c:pt idx="3">
                  <c:v>217</c:v>
                </c:pt>
                <c:pt idx="4">
                  <c:v>349</c:v>
                </c:pt>
                <c:pt idx="5">
                  <c:v>623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3-1F51-4EEB-BB0B-B9B59EA918EC}"/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progress'!$F$2:$F$7</c:f>
              <c:numCache>
                <c:formatCode>General</c:formatCode>
                <c:ptCount val="6"/>
                <c:pt idx="0">
                  <c:v>161</c:v>
                </c:pt>
                <c:pt idx="1">
                  <c:v>209</c:v>
                </c:pt>
                <c:pt idx="2">
                  <c:v>272</c:v>
                </c:pt>
                <c:pt idx="3">
                  <c:v>392</c:v>
                </c:pt>
                <c:pt idx="4">
                  <c:v>621</c:v>
                </c:pt>
                <c:pt idx="5">
                  <c:v>986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4-1F51-4EEB-BB0B-B9B59EA91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8080776"/>
        <c:axId val="778073576"/>
      </c:lineChart>
      <c:dateAx>
        <c:axId val="778080776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073576"/>
        <c:crosses val="autoZero"/>
        <c:auto val="1"/>
        <c:lblOffset val="100"/>
        <c:baseTimeUnit val="days"/>
        <c:majorUnit val="5"/>
        <c:majorTimeUnit val="days"/>
      </c:dateAx>
      <c:valAx>
        <c:axId val="77807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08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6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Admits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progress'!$G$2:$G$7</c:f>
              <c:numCache>
                <c:formatCode>General</c:formatCode>
                <c:ptCount val="6"/>
                <c:pt idx="0">
                  <c:v>71</c:v>
                </c:pt>
                <c:pt idx="1">
                  <c:v>79</c:v>
                </c:pt>
                <c:pt idx="2">
                  <c:v>83</c:v>
                </c:pt>
                <c:pt idx="3">
                  <c:v>90</c:v>
                </c:pt>
                <c:pt idx="4">
                  <c:v>122</c:v>
                </c:pt>
                <c:pt idx="5">
                  <c:v>311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2D76-411A-A3DA-B3E82E3820FB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progress'!$H$2:$H$7</c:f>
              <c:numCache>
                <c:formatCode>General</c:formatCode>
                <c:ptCount val="6"/>
                <c:pt idx="0">
                  <c:v>17</c:v>
                </c:pt>
                <c:pt idx="1">
                  <c:v>31</c:v>
                </c:pt>
                <c:pt idx="2">
                  <c:v>60</c:v>
                </c:pt>
                <c:pt idx="3">
                  <c:v>81</c:v>
                </c:pt>
                <c:pt idx="4">
                  <c:v>151</c:v>
                </c:pt>
                <c:pt idx="5">
                  <c:v>194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1-2D76-411A-A3DA-B3E82E3820FB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progress'!$I$2:$I$7</c:f>
              <c:numCache>
                <c:formatCode>General</c:formatCode>
                <c:ptCount val="6"/>
                <c:pt idx="0">
                  <c:v>125</c:v>
                </c:pt>
                <c:pt idx="1">
                  <c:v>131</c:v>
                </c:pt>
                <c:pt idx="2">
                  <c:v>134</c:v>
                </c:pt>
                <c:pt idx="3">
                  <c:v>159</c:v>
                </c:pt>
                <c:pt idx="4">
                  <c:v>241</c:v>
                </c:pt>
                <c:pt idx="5">
                  <c:v>495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2-2D76-411A-A3DA-B3E82E3820FB}"/>
            </c:ext>
          </c:extLst>
        </c:ser>
        <c:ser>
          <c:idx val="3"/>
          <c:order val="3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progress'!$J$2:$J$7</c:f>
              <c:numCache>
                <c:formatCode>General</c:formatCode>
                <c:ptCount val="6"/>
                <c:pt idx="0">
                  <c:v>99</c:v>
                </c:pt>
                <c:pt idx="1">
                  <c:v>101</c:v>
                </c:pt>
                <c:pt idx="2">
                  <c:v>108</c:v>
                </c:pt>
                <c:pt idx="3">
                  <c:v>133</c:v>
                </c:pt>
                <c:pt idx="4">
                  <c:v>199</c:v>
                </c:pt>
                <c:pt idx="5">
                  <c:v>408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3-2D76-411A-A3DA-B3E82E3820FB}"/>
            </c:ext>
          </c:extLst>
        </c:ser>
        <c:ser>
          <c:idx val="4"/>
          <c:order val="4"/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'funnel progress'!$A$2:$A$7</c:f>
              <c:numCache>
                <c:formatCode>d\-mmm</c:formatCode>
                <c:ptCount val="6"/>
                <c:pt idx="0">
                  <c:v>45897</c:v>
                </c:pt>
                <c:pt idx="1">
                  <c:v>45915</c:v>
                </c:pt>
                <c:pt idx="2">
                  <c:v>45930</c:v>
                </c:pt>
                <c:pt idx="3">
                  <c:v>45945</c:v>
                </c:pt>
                <c:pt idx="4">
                  <c:v>45961</c:v>
                </c:pt>
                <c:pt idx="5">
                  <c:v>45978</c:v>
                </c:pt>
              </c:numCache>
            </c:numRef>
          </c:cat>
          <c:val>
            <c:numRef>
              <c:f>'funnel progress'!$K$2:$K$7</c:f>
              <c:numCache>
                <c:formatCode>General</c:formatCode>
                <c:ptCount val="6"/>
                <c:pt idx="0">
                  <c:v>128</c:v>
                </c:pt>
                <c:pt idx="1">
                  <c:v>132</c:v>
                </c:pt>
                <c:pt idx="2">
                  <c:v>169</c:v>
                </c:pt>
                <c:pt idx="3">
                  <c:v>248</c:v>
                </c:pt>
                <c:pt idx="4">
                  <c:v>417</c:v>
                </c:pt>
                <c:pt idx="5">
                  <c:v>757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 </c15:sqref>
                        </c15:formulaRef>
                      </c:ext>
                    </c:extLst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4-2D76-411A-A3DA-B3E82E382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6309384"/>
        <c:axId val="1336303624"/>
      </c:lineChart>
      <c:dateAx>
        <c:axId val="1336309384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303624"/>
        <c:crosses val="autoZero"/>
        <c:auto val="1"/>
        <c:lblOffset val="100"/>
        <c:baseTimeUnit val="days"/>
        <c:majorUnit val="5"/>
        <c:majorTimeUnit val="days"/>
      </c:dateAx>
      <c:valAx>
        <c:axId val="133630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630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18" tIns="48309" rIns="96618" bIns="483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6618" tIns="48309" rIns="96618" bIns="48309" rtlCol="0"/>
          <a:lstStyle>
            <a:lvl1pPr algn="r">
              <a:defRPr sz="1200"/>
            </a:lvl1pPr>
          </a:lstStyle>
          <a:p>
            <a:fld id="{5F410B14-27EA-274A-8EE3-AD84584E3E5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8" tIns="48309" rIns="96618" bIns="4830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18" tIns="48309" rIns="96618" bIns="4830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18" tIns="48309" rIns="96618" bIns="483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20" cy="480060"/>
          </a:xfrm>
          <a:prstGeom prst="rect">
            <a:avLst/>
          </a:prstGeom>
        </p:spPr>
        <p:txBody>
          <a:bodyPr vert="horz" lIns="96618" tIns="48309" rIns="96618" bIns="48309" rtlCol="0" anchor="b"/>
          <a:lstStyle>
            <a:lvl1pPr algn="r">
              <a:defRPr sz="1200"/>
            </a:lvl1pPr>
          </a:lstStyle>
          <a:p>
            <a:fld id="{64A051C7-45CA-3342-89F5-2EB51BAC8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0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051C7-45CA-3342-89F5-2EB51BAC85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0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2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1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29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0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5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5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9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0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3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A3F4A-3436-194B-B9D7-16C84796E7EF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2E89A-1A6D-B949-B940-4E1D76514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2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9" y="0"/>
            <a:ext cx="9142461" cy="685684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" y="0"/>
            <a:ext cx="9144001" cy="6856846"/>
            <a:chOff x="-1" y="0"/>
            <a:chExt cx="9144001" cy="6856846"/>
          </a:xfrm>
        </p:grpSpPr>
        <p:sp>
          <p:nvSpPr>
            <p:cNvPr id="6" name="Rectangle 5"/>
            <p:cNvSpPr/>
            <p:nvPr/>
          </p:nvSpPr>
          <p:spPr>
            <a:xfrm>
              <a:off x="0" y="1370632"/>
              <a:ext cx="9142461" cy="495290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539" y="6323536"/>
              <a:ext cx="9142461" cy="533310"/>
            </a:xfrm>
            <a:prstGeom prst="rect">
              <a:avLst/>
            </a:prstGeom>
            <a:solidFill>
              <a:srgbClr val="007A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i="1" dirty="0">
                <a:latin typeface="Georgia" panose="02040502050405020303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-1" y="0"/>
              <a:ext cx="9142462" cy="1470478"/>
            </a:xfrm>
            <a:prstGeom prst="rect">
              <a:avLst/>
            </a:prstGeom>
            <a:solidFill>
              <a:srgbClr val="007A6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white logo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927" y="81603"/>
              <a:ext cx="3968908" cy="243299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19C7A57-2BDC-4FCA-655B-84F5537E9F70}"/>
              </a:ext>
            </a:extLst>
          </p:cNvPr>
          <p:cNvSpPr txBox="1"/>
          <p:nvPr/>
        </p:nvSpPr>
        <p:spPr>
          <a:xfrm>
            <a:off x="1527717" y="2988527"/>
            <a:ext cx="6423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Admissions Update November 17</a:t>
            </a:r>
          </a:p>
        </p:txBody>
      </p:sp>
    </p:spTree>
    <p:extLst>
      <p:ext uri="{BB962C8B-B14F-4D97-AF65-F5344CB8AC3E}">
        <p14:creationId xmlns:p14="http://schemas.microsoft.com/office/powerpoint/2010/main" val="180082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0717A-949C-8FA2-910D-08105B542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98A4DFC-A4F2-8E14-3C07-CCA8829EC5D6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5A8AB-5A63-C898-B2BF-AAD2ACDB4C23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5CFF86-EB07-1E9E-3A83-4BFCC3E146C0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4DBEC71F-2A22-D436-07BF-737C3DBE5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60CBCD-FC35-3E8F-B935-BAF314453ABD}"/>
              </a:ext>
            </a:extLst>
          </p:cNvPr>
          <p:cNvSpPr txBox="1"/>
          <p:nvPr/>
        </p:nvSpPr>
        <p:spPr>
          <a:xfrm>
            <a:off x="1791729" y="242193"/>
            <a:ext cx="7098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200" b="1" dirty="0">
                <a:solidFill>
                  <a:srgbClr val="FFFFFF"/>
                </a:solidFill>
                <a:latin typeface="Corbel"/>
                <a:cs typeface="Corbel"/>
              </a:rPr>
              <a:t>Nov. 17 Applications</a:t>
            </a:r>
            <a:endParaRPr lang="en-US" sz="2800" b="1" dirty="0">
              <a:solidFill>
                <a:schemeClr val="bg1"/>
              </a:solidFill>
              <a:cs typeface="Corbel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C7075C83-941E-0E86-3FB2-94C103D443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608551"/>
              </p:ext>
            </p:extLst>
          </p:nvPr>
        </p:nvGraphicFramePr>
        <p:xfrm>
          <a:off x="1489166" y="1776549"/>
          <a:ext cx="6035039" cy="4246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2687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CCCAF-3B6B-ADB3-C237-83331288E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CA7F80-12DB-6FDD-E28E-940CE75067CD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B48B47-CCEC-592C-70B7-AE79A5D466C7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F5BA33-BCEF-9DCD-8D16-F7831ADF0AA4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C32E8658-C491-A8DA-0174-9D5CBFD18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D3976E-F81D-9608-A1CD-041534490C0B}"/>
              </a:ext>
            </a:extLst>
          </p:cNvPr>
          <p:cNvSpPr txBox="1"/>
          <p:nvPr/>
        </p:nvSpPr>
        <p:spPr>
          <a:xfrm>
            <a:off x="1791729" y="242193"/>
            <a:ext cx="7098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200" b="1" dirty="0">
                <a:solidFill>
                  <a:srgbClr val="FFFFFF"/>
                </a:solidFill>
                <a:latin typeface="Corbel"/>
                <a:cs typeface="Corbel"/>
              </a:rPr>
              <a:t>Nov. 17 Admits</a:t>
            </a:r>
            <a:endParaRPr lang="en-US" sz="2800" b="1" dirty="0">
              <a:solidFill>
                <a:schemeClr val="bg1"/>
              </a:solidFill>
              <a:cs typeface="Corbel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56C646-FD52-CBF1-8216-7C7302D20B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560660"/>
              </p:ext>
            </p:extLst>
          </p:nvPr>
        </p:nvGraphicFramePr>
        <p:xfrm>
          <a:off x="1445623" y="1863034"/>
          <a:ext cx="6226627" cy="4250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015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CF1C6-2317-737E-4977-00CF8E06F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CB5FE8D-7A87-20C1-BA6B-6A8DE37A58F0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A21B75-B1F6-6E18-8F2F-B72DF83E4D54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3E63D0-ABF6-FBD6-8C50-D20E7B3A2B97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76C929C2-4A8F-F6BE-BB87-4AC01DDB0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A8E046-728A-B791-C812-5BC92249C2E7}"/>
              </a:ext>
            </a:extLst>
          </p:cNvPr>
          <p:cNvSpPr txBox="1"/>
          <p:nvPr/>
        </p:nvSpPr>
        <p:spPr>
          <a:xfrm>
            <a:off x="1791729" y="242193"/>
            <a:ext cx="7098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800" dirty="0">
                <a:solidFill>
                  <a:schemeClr val="bg1"/>
                </a:solidFill>
              </a:rPr>
              <a:t>What targets have we set for this year? </a:t>
            </a:r>
            <a:r>
              <a:rPr lang="en-US" sz="2800" b="1" dirty="0">
                <a:solidFill>
                  <a:schemeClr val="bg1"/>
                </a:solidFill>
                <a:cs typeface="Corbel"/>
              </a:rPr>
              <a:t>2026 Early Admission Targets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B8C115-F672-BC5C-2AB7-15D16049CBD0}"/>
              </a:ext>
            </a:extLst>
          </p:cNvPr>
          <p:cNvGraphicFramePr>
            <a:graphicFrameLocks noGrp="1"/>
          </p:cNvGraphicFramePr>
          <p:nvPr/>
        </p:nvGraphicFramePr>
        <p:xfrm>
          <a:off x="891251" y="1863034"/>
          <a:ext cx="6562844" cy="415972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640711">
                  <a:extLst>
                    <a:ext uri="{9D8B030D-6E8A-4147-A177-3AD203B41FA5}">
                      <a16:colId xmlns:a16="http://schemas.microsoft.com/office/drawing/2014/main" val="3225179645"/>
                    </a:ext>
                  </a:extLst>
                </a:gridCol>
                <a:gridCol w="1640711">
                  <a:extLst>
                    <a:ext uri="{9D8B030D-6E8A-4147-A177-3AD203B41FA5}">
                      <a16:colId xmlns:a16="http://schemas.microsoft.com/office/drawing/2014/main" val="3876683078"/>
                    </a:ext>
                  </a:extLst>
                </a:gridCol>
                <a:gridCol w="1640711">
                  <a:extLst>
                    <a:ext uri="{9D8B030D-6E8A-4147-A177-3AD203B41FA5}">
                      <a16:colId xmlns:a16="http://schemas.microsoft.com/office/drawing/2014/main" val="766705916"/>
                    </a:ext>
                  </a:extLst>
                </a:gridCol>
                <a:gridCol w="1640711">
                  <a:extLst>
                    <a:ext uri="{9D8B030D-6E8A-4147-A177-3AD203B41FA5}">
                      <a16:colId xmlns:a16="http://schemas.microsoft.com/office/drawing/2014/main" val="1024285787"/>
                    </a:ext>
                  </a:extLst>
                </a:gridCol>
              </a:tblGrid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Date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Application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Admit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Deposit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61541999"/>
                  </a:ext>
                </a:extLst>
              </a:tr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Aug.31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175*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150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03209955"/>
                  </a:ext>
                </a:extLst>
              </a:tr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Sept. 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250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200*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20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50567915"/>
                  </a:ext>
                </a:extLst>
              </a:tr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Oct. 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450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350*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40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50197498"/>
                  </a:ext>
                </a:extLst>
              </a:tr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Dec.15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1100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  <a:highlight>
                            <a:srgbClr val="00FF00"/>
                          </a:highlight>
                        </a:rPr>
                        <a:t>900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100*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19000238"/>
                  </a:ext>
                </a:extLst>
              </a:tr>
              <a:tr h="693287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i="1" u="none" strike="noStrike" dirty="0">
                          <a:effectLst/>
                        </a:rPr>
                        <a:t>*Key metric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i="1" u="none" strike="noStrike">
                          <a:effectLst/>
                        </a:rPr>
                        <a:t>Cumulative values</a:t>
                      </a:r>
                      <a:endParaRPr lang="en-US" sz="1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i="1" u="none" strike="noStrike">
                          <a:effectLst/>
                        </a:rPr>
                        <a:t>Cumulative values</a:t>
                      </a:r>
                      <a:endParaRPr lang="en-US" sz="18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en-US" sz="1800" i="1" u="none" strike="noStrike" dirty="0">
                          <a:effectLst/>
                        </a:rPr>
                        <a:t>Cumulative values</a:t>
                      </a:r>
                      <a:endParaRPr lang="en-US" sz="1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15794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8277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8E0EA-B2EE-B33A-5CD1-615B89C8E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45C377-3865-0EDB-7C8E-DEACC43F02DB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014EB-975C-FC39-EEF1-922B70537EBB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349715-0594-1588-EBB2-15066114C703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E728C8D8-B335-BA31-A2A6-D1F94D2A0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3" y="19844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FFFB86-40A8-DA62-22B5-04B067BED6D5}"/>
              </a:ext>
            </a:extLst>
          </p:cNvPr>
          <p:cNvSpPr txBox="1"/>
          <p:nvPr/>
        </p:nvSpPr>
        <p:spPr>
          <a:xfrm>
            <a:off x="1619075" y="165466"/>
            <a:ext cx="74662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How did we adjust Recruiting Strategies in 2026 to be in front?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D01DF-7B5C-387E-24B6-62A6A7D3E9AF}"/>
              </a:ext>
            </a:extLst>
          </p:cNvPr>
          <p:cNvSpPr txBox="1"/>
          <p:nvPr/>
        </p:nvSpPr>
        <p:spPr>
          <a:xfrm>
            <a:off x="1014443" y="1590773"/>
            <a:ext cx="7476414" cy="406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Utilization of community members for personalized messaging to students-including video.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Utilization of Coaches, faculty and staff at specific college fairs.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Reduce response times and holds.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Key Messaging Periods before ASR and Fall Open House and after LEAP.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/>
              <a:t>Transparency with visit grant.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0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CA13-39BA-30C1-5118-23BDFC02A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EDF78B-AC99-5970-5761-968553632816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AC0C00-E78B-5AB8-E9EE-A8CD696685B6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5864B3-EB7E-9082-AF85-5ADC3E965952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9359E1E1-6ACF-9A2D-3598-90DF31A51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2832B4-3C8B-6E80-767F-833DC01423F8}"/>
              </a:ext>
            </a:extLst>
          </p:cNvPr>
          <p:cNvSpPr txBox="1"/>
          <p:nvPr/>
        </p:nvSpPr>
        <p:spPr>
          <a:xfrm>
            <a:off x="1791729" y="242193"/>
            <a:ext cx="7098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2026 Financial Aid Package Strategy Basis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15CA5-315D-2A29-01DC-9F768ED1ACEA}"/>
              </a:ext>
            </a:extLst>
          </p:cNvPr>
          <p:cNvSpPr txBox="1"/>
          <p:nvPr/>
        </p:nvSpPr>
        <p:spPr>
          <a:xfrm>
            <a:off x="314632" y="1624327"/>
            <a:ext cx="8465574" cy="44012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Scholarship aid indicates yield down for students with an award below 15k, and up for 25k-30k with enrolled exceeding non enrolled.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/>
              <a:t>The biggest single decision point 45 of 119 enrolled students was right after visit. 2/3 of students that enrolled at NC did not wait for all admit decisions from other schools and 50% did not wait for all FA packages.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/>
              <a:t>For those enrolling 80% indicated our offer was better or the same as the 2</a:t>
            </a:r>
            <a:r>
              <a:rPr lang="en-US" sz="2000" baseline="30000" dirty="0"/>
              <a:t>nd</a:t>
            </a:r>
            <a:r>
              <a:rPr lang="en-US" sz="2000" dirty="0"/>
              <a:t> choice and 90% said that timing was better. For those not enrolling 60% indicated the other school made a better offer and the timing was equal  or better.</a:t>
            </a:r>
          </a:p>
          <a:p>
            <a:pPr fontAlgn="base"/>
            <a:endParaRPr lang="en-US" sz="20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000" dirty="0"/>
              <a:t>To drive action renewable awards such as the Visit Grant or DECA whatever the amount should reflect the four-year value-not just single year value.</a:t>
            </a:r>
          </a:p>
        </p:txBody>
      </p:sp>
    </p:spTree>
    <p:extLst>
      <p:ext uri="{BB962C8B-B14F-4D97-AF65-F5344CB8AC3E}">
        <p14:creationId xmlns:p14="http://schemas.microsoft.com/office/powerpoint/2010/main" val="426880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3E7A-0A3E-34E5-C8EC-86E90F5D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B1FE96-B5CF-8695-D564-67916333EC18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49183D-CDFA-E376-2FF8-F7A8479634F5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E89E68-4237-AA0C-664C-73146EBCBA30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9C64B05E-21BD-EB85-331D-E7ECCEC65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2ED509-BE8E-1A9E-E0C8-869BAD96F3EE}"/>
              </a:ext>
            </a:extLst>
          </p:cNvPr>
          <p:cNvSpPr txBox="1"/>
          <p:nvPr/>
        </p:nvSpPr>
        <p:spPr>
          <a:xfrm>
            <a:off x="1791729" y="242193"/>
            <a:ext cx="7098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200" b="1" dirty="0">
                <a:solidFill>
                  <a:srgbClr val="FFFFFF"/>
                </a:solidFill>
                <a:latin typeface="Corbel"/>
                <a:cs typeface="Corbel"/>
              </a:rPr>
              <a:t> Third Semester Retention Fall 2026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DB93284-AD5B-06B8-91A2-96EE75F3D5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584951"/>
              </p:ext>
            </p:extLst>
          </p:nvPr>
        </p:nvGraphicFramePr>
        <p:xfrm>
          <a:off x="1728132" y="1979781"/>
          <a:ext cx="5452844" cy="235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760">
                  <a:extLst>
                    <a:ext uri="{9D8B030D-6E8A-4147-A177-3AD203B41FA5}">
                      <a16:colId xmlns:a16="http://schemas.microsoft.com/office/drawing/2014/main" val="1497701278"/>
                    </a:ext>
                  </a:extLst>
                </a:gridCol>
                <a:gridCol w="1541745">
                  <a:extLst>
                    <a:ext uri="{9D8B030D-6E8A-4147-A177-3AD203B41FA5}">
                      <a16:colId xmlns:a16="http://schemas.microsoft.com/office/drawing/2014/main" val="3935026762"/>
                    </a:ext>
                  </a:extLst>
                </a:gridCol>
                <a:gridCol w="2505339">
                  <a:extLst>
                    <a:ext uri="{9D8B030D-6E8A-4147-A177-3AD203B41FA5}">
                      <a16:colId xmlns:a16="http://schemas.microsoft.com/office/drawing/2014/main" val="3016963433"/>
                    </a:ext>
                  </a:extLst>
                </a:gridCol>
              </a:tblGrid>
              <a:tr h="1031322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Retention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Forecast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56272"/>
                  </a:ext>
                </a:extLst>
              </a:tr>
              <a:tr h="439562">
                <a:tc>
                  <a:txBody>
                    <a:bodyPr/>
                    <a:lstStyle/>
                    <a:p>
                      <a:r>
                        <a:rPr lang="en-US" b="1" dirty="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506158"/>
                  </a:ext>
                </a:extLst>
              </a:tr>
              <a:tr h="439562">
                <a:tc>
                  <a:txBody>
                    <a:bodyPr/>
                    <a:lstStyle/>
                    <a:p>
                      <a:r>
                        <a:rPr lang="en-US" b="1" dirty="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04550"/>
                  </a:ext>
                </a:extLst>
              </a:tr>
              <a:tr h="439562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0863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4DB27DC-D181-234D-42D7-D451D496809E}"/>
              </a:ext>
            </a:extLst>
          </p:cNvPr>
          <p:cNvSpPr txBox="1"/>
          <p:nvPr/>
        </p:nvSpPr>
        <p:spPr>
          <a:xfrm>
            <a:off x="1728132" y="4823670"/>
            <a:ext cx="56122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also have data on retention by team, academic program, ethnicity, entering GPA and entering EFC.</a:t>
            </a:r>
          </a:p>
          <a:p>
            <a:r>
              <a:rPr lang="en-US" sz="2000" dirty="0"/>
              <a:t>This breakdown will be a focus in January.</a:t>
            </a:r>
          </a:p>
        </p:txBody>
      </p:sp>
    </p:spTree>
    <p:extLst>
      <p:ext uri="{BB962C8B-B14F-4D97-AF65-F5344CB8AC3E}">
        <p14:creationId xmlns:p14="http://schemas.microsoft.com/office/powerpoint/2010/main" val="4140463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274BF-5A0D-D633-F260-0B42F80BA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C4D966-1F05-E509-93C7-4F94A53F7C25}"/>
              </a:ext>
            </a:extLst>
          </p:cNvPr>
          <p:cNvSpPr/>
          <p:nvPr/>
        </p:nvSpPr>
        <p:spPr>
          <a:xfrm>
            <a:off x="0" y="-1"/>
            <a:ext cx="9144000" cy="1252636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39CDF2-C765-3BAB-0B8F-B4F0E6B781DD}"/>
              </a:ext>
            </a:extLst>
          </p:cNvPr>
          <p:cNvSpPr/>
          <p:nvPr/>
        </p:nvSpPr>
        <p:spPr>
          <a:xfrm>
            <a:off x="0" y="1252270"/>
            <a:ext cx="9144000" cy="3022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F9269C-8EA8-17F7-96A3-9DA28AECF447}"/>
              </a:ext>
            </a:extLst>
          </p:cNvPr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7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latin typeface="Georgia" panose="02040502050405020303" pitchFamily="18" charset="0"/>
            </a:endParaRPr>
          </a:p>
        </p:txBody>
      </p:sp>
      <p:pic>
        <p:nvPicPr>
          <p:cNvPr id="9" name="Picture 8" descr="Nichols_Shield_WHITE_(CutOutN).png">
            <a:extLst>
              <a:ext uri="{FF2B5EF4-FFF2-40B4-BE49-F238E27FC236}">
                <a16:creationId xmlns:a16="http://schemas.microsoft.com/office/drawing/2014/main" id="{E0815097-59A2-7BF6-B891-DB124D8A4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46" y="165466"/>
            <a:ext cx="860614" cy="12722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E5350B-86F5-8689-C2F0-8B6827A8A7A8}"/>
              </a:ext>
            </a:extLst>
          </p:cNvPr>
          <p:cNvSpPr txBox="1"/>
          <p:nvPr/>
        </p:nvSpPr>
        <p:spPr>
          <a:xfrm>
            <a:off x="1791729" y="242193"/>
            <a:ext cx="7098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3200" b="1" dirty="0">
                <a:solidFill>
                  <a:srgbClr val="FFFFFF"/>
                </a:solidFill>
                <a:latin typeface="Corbel"/>
                <a:cs typeface="Corbel"/>
              </a:rPr>
              <a:t>Retention Fall 2026 for Juniors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3DAB85-F038-5ABE-B0B6-35F4B84A9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94634"/>
              </p:ext>
            </p:extLst>
          </p:nvPr>
        </p:nvGraphicFramePr>
        <p:xfrm>
          <a:off x="517585" y="1677937"/>
          <a:ext cx="7617123" cy="1858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041">
                  <a:extLst>
                    <a:ext uri="{9D8B030D-6E8A-4147-A177-3AD203B41FA5}">
                      <a16:colId xmlns:a16="http://schemas.microsoft.com/office/drawing/2014/main" val="3030556667"/>
                    </a:ext>
                  </a:extLst>
                </a:gridCol>
                <a:gridCol w="2539041">
                  <a:extLst>
                    <a:ext uri="{9D8B030D-6E8A-4147-A177-3AD203B41FA5}">
                      <a16:colId xmlns:a16="http://schemas.microsoft.com/office/drawing/2014/main" val="3693159806"/>
                    </a:ext>
                  </a:extLst>
                </a:gridCol>
                <a:gridCol w="2539041">
                  <a:extLst>
                    <a:ext uri="{9D8B030D-6E8A-4147-A177-3AD203B41FA5}">
                      <a16:colId xmlns:a16="http://schemas.microsoft.com/office/drawing/2014/main" val="1919954052"/>
                    </a:ext>
                  </a:extLst>
                </a:gridCol>
              </a:tblGrid>
              <a:tr h="619631">
                <a:tc>
                  <a:txBody>
                    <a:bodyPr/>
                    <a:lstStyle/>
                    <a:p>
                      <a:r>
                        <a:rPr lang="en-US" sz="2000" b="1" dirty="0"/>
                        <a:t>FALL 2023FTFT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1st to 3</a:t>
                      </a:r>
                      <a:r>
                        <a:rPr lang="en-US" sz="2000" b="1" baseline="30000" dirty="0"/>
                        <a:t>rd</a:t>
                      </a:r>
                      <a:r>
                        <a:rPr lang="en-US" sz="2000" b="1" dirty="0"/>
                        <a:t> Semester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3</a:t>
                      </a:r>
                      <a:r>
                        <a:rPr lang="en-US" sz="2000" b="1" baseline="30000" dirty="0"/>
                        <a:t>rd</a:t>
                      </a:r>
                      <a:r>
                        <a:rPr lang="en-US" sz="2000" b="1" dirty="0"/>
                        <a:t> to 5</a:t>
                      </a:r>
                      <a:r>
                        <a:rPr lang="en-US" sz="2000" b="1" baseline="30000" dirty="0"/>
                        <a:t>th</a:t>
                      </a:r>
                      <a:r>
                        <a:rPr lang="en-US" sz="2000" b="1" dirty="0"/>
                        <a:t> Semester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61340"/>
                  </a:ext>
                </a:extLst>
              </a:tr>
              <a:tr h="619631">
                <a:tc>
                  <a:txBody>
                    <a:bodyPr/>
                    <a:lstStyle/>
                    <a:p>
                      <a:r>
                        <a:rPr lang="en-US" sz="2000" b="1" dirty="0"/>
                        <a:t>EFC above $18K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21459"/>
                  </a:ext>
                </a:extLst>
              </a:tr>
              <a:tr h="619631">
                <a:tc>
                  <a:txBody>
                    <a:bodyPr/>
                    <a:lstStyle/>
                    <a:p>
                      <a:r>
                        <a:rPr lang="en-US" sz="2000" b="1" dirty="0"/>
                        <a:t>EFC below $18k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4170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475F644-BABB-FA26-101D-AFA818B31BB3}"/>
              </a:ext>
            </a:extLst>
          </p:cNvPr>
          <p:cNvSpPr txBox="1"/>
          <p:nvPr/>
        </p:nvSpPr>
        <p:spPr>
          <a:xfrm>
            <a:off x="1337094" y="1906438"/>
            <a:ext cx="6461185" cy="1328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B52CDD-ED9A-9408-D3AD-0311D70CE465}"/>
              </a:ext>
            </a:extLst>
          </p:cNvPr>
          <p:cNvSpPr txBox="1"/>
          <p:nvPr/>
        </p:nvSpPr>
        <p:spPr>
          <a:xfrm>
            <a:off x="914400" y="3933645"/>
            <a:ext cx="7056408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FTFT Fall 2023 students with EFC below $18k had the same attrition, ~72% for Fall 2025 beginning junior year as they did for Fall 2024 beginning sophomore year. Meanwhile students with over $18k EFC had an attrition rate that rose from 74% for sophomore year to 90% for junior year. Typically, all EFC groups of juniors retain at over 85%. </a:t>
            </a:r>
          </a:p>
        </p:txBody>
      </p:sp>
    </p:spTree>
    <p:extLst>
      <p:ext uri="{BB962C8B-B14F-4D97-AF65-F5344CB8AC3E}">
        <p14:creationId xmlns:p14="http://schemas.microsoft.com/office/powerpoint/2010/main" val="143269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 for Cabinet Members.potx" id="{9F8CECE5-8D10-4FB6-9C09-1F2A548A6949}" vid="{62F74581-0BFC-4E97-8CD0-98BDBD0E11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5F251B6AC3E40A41B763938DDF245" ma:contentTypeVersion="11" ma:contentTypeDescription="Create a new document." ma:contentTypeScope="" ma:versionID="080d79aaa960c3fd8dfd860e18a0d526">
  <xsd:schema xmlns:xsd="http://www.w3.org/2001/XMLSchema" xmlns:xs="http://www.w3.org/2001/XMLSchema" xmlns:p="http://schemas.microsoft.com/office/2006/metadata/properties" xmlns:ns2="5cbae385-9cae-45b2-9a76-7e193dedc811" xmlns:ns3="f94045a1-03e5-485f-8b17-9a371bc3ebf1" targetNamespace="http://schemas.microsoft.com/office/2006/metadata/properties" ma:root="true" ma:fieldsID="187f73c61307ef9c3f5ded24511d062f" ns2:_="" ns3:_="">
    <xsd:import namespace="5cbae385-9cae-45b2-9a76-7e193dedc811"/>
    <xsd:import namespace="f94045a1-03e5-485f-8b17-9a371bc3eb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ae385-9cae-45b2-9a76-7e193dedc8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0e3ce96-38a0-4f03-b8dd-365bc4263b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4045a1-03e5-485f-8b17-9a371bc3ebf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c0b0e3-f2c4-435c-b075-039b4f97043f}" ma:internalName="TaxCatchAll" ma:showField="CatchAllData" ma:web="f94045a1-03e5-485f-8b17-9a371bc3eb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4045a1-03e5-485f-8b17-9a371bc3ebf1" xsi:nil="true"/>
    <lcf76f155ced4ddcb4097134ff3c332f xmlns="5cbae385-9cae-45b2-9a76-7e193dedc81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085348-35FD-4CCA-AE1F-7BDD6D1263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3D84B6-642D-4101-BD32-B4DED08B5E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bae385-9cae-45b2-9a76-7e193dedc811"/>
    <ds:schemaRef ds:uri="f94045a1-03e5-485f-8b17-9a371bc3e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B6E387-BEDA-4CEB-9400-DE1A4037EC35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141e05c2-a627-4938-b225-d83761eaab20"/>
    <ds:schemaRef ds:uri="http://purl.org/dc/terms/"/>
    <ds:schemaRef ds:uri="http://schemas.microsoft.com/office/infopath/2007/PartnerControls"/>
    <ds:schemaRef ds:uri="55d63ed4-f335-4992-a4b1-55947fca5c2a"/>
    <ds:schemaRef ds:uri="http://www.w3.org/XML/1998/namespace"/>
    <ds:schemaRef ds:uri="f94045a1-03e5-485f-8b17-9a371bc3ebf1"/>
    <ds:schemaRef ds:uri="5cbae385-9cae-45b2-9a76-7e193dedc8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for Cabinet Members</Template>
  <TotalTime>7016</TotalTime>
  <Words>431</Words>
  <Application>Microsoft Office PowerPoint</Application>
  <PresentationFormat>On-screen Show (4:3)</PresentationFormat>
  <Paragraphs>72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Nichols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Langlois, Katherine A.</dc:creator>
  <cp:lastModifiedBy>Pelto, Mauri S</cp:lastModifiedBy>
  <cp:revision>19</cp:revision>
  <cp:lastPrinted>2024-10-08T20:31:11Z</cp:lastPrinted>
  <dcterms:created xsi:type="dcterms:W3CDTF">2023-01-11T20:06:56Z</dcterms:created>
  <dcterms:modified xsi:type="dcterms:W3CDTF">2026-10-19T19:23:19Z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0x010100D4F5F251B6AC3E40A41B763938DDF245</vt:lpwstr>
  </property>
</Properties>
</file>